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2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7.wmf"/><Relationship Id="rId6" Type="http://schemas.openxmlformats.org/officeDocument/2006/relationships/image" Target="../media/image6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3EF6C-CA47-4F54-9DC1-4FCFAA181C17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6A21-358D-46D1-BBEC-BD37F2997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1.pic4you.ru/allimage/y2012/08-20/12216/2356155.png" TargetMode="External"/><Relationship Id="rId2" Type="http://schemas.openxmlformats.org/officeDocument/2006/relationships/hyperlink" Target="http://img-fotki.yandex.ru/get/6610/134091466.1c/0_8f975_cc74afe5_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6623/108950446.115/0_cd23c_44b148c7_S" TargetMode="External"/><Relationship Id="rId5" Type="http://schemas.openxmlformats.org/officeDocument/2006/relationships/hyperlink" Target="http://img-fotki.yandex.ru/get/6419/108950446.114/0_cd212_c7ac5fee_S" TargetMode="External"/><Relationship Id="rId4" Type="http://schemas.openxmlformats.org/officeDocument/2006/relationships/hyperlink" Target="http://img-fotki.yandex.ru/get/6619/108950446.113/0_cd1e9_394b9c86_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5.png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3.png"/><Relationship Id="rId4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31640" y="1916833"/>
            <a:ext cx="720080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Решение неравенств методом интервалов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043608" y="6165304"/>
            <a:ext cx="65538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cs typeface="Arial" charset="0"/>
              </a:rPr>
              <a:t>Мамацуев </a:t>
            </a:r>
            <a:r>
              <a:rPr lang="ru-RU" sz="2000" b="1" dirty="0" err="1" smtClean="0">
                <a:cs typeface="Arial" charset="0"/>
              </a:rPr>
              <a:t>Умар</a:t>
            </a:r>
            <a:r>
              <a:rPr lang="ru-RU" sz="2000" b="1" dirty="0" smtClean="0">
                <a:cs typeface="Arial" charset="0"/>
              </a:rPr>
              <a:t> </a:t>
            </a:r>
            <a:r>
              <a:rPr lang="ru-RU" sz="2000" b="1" dirty="0" err="1" smtClean="0">
                <a:cs typeface="Arial" charset="0"/>
              </a:rPr>
              <a:t>А</a:t>
            </a:r>
            <a:r>
              <a:rPr lang="ru-RU" sz="2000" b="1" dirty="0" err="1" smtClean="0">
                <a:cs typeface="Arial" charset="0"/>
              </a:rPr>
              <a:t>лаудиевич</a:t>
            </a:r>
            <a:r>
              <a:rPr lang="ru-RU" sz="2000" b="1" dirty="0" smtClean="0">
                <a:cs typeface="Arial" charset="0"/>
              </a:rPr>
              <a:t>, </a:t>
            </a:r>
            <a:r>
              <a:rPr lang="ru-RU" sz="2000" b="1" dirty="0">
                <a:cs typeface="Arial" charset="0"/>
              </a:rPr>
              <a:t>учитель </a:t>
            </a:r>
            <a:r>
              <a:rPr lang="ru-RU" sz="2000" b="1" dirty="0" smtClean="0">
                <a:cs typeface="Arial" charset="0"/>
              </a:rPr>
              <a:t>математики</a:t>
            </a:r>
            <a:endParaRPr lang="ru-RU" sz="2000" b="1" dirty="0"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357166"/>
            <a:ext cx="689168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Скрепка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http://img-fotki.yandex.ru/get/6610/134091466.1c/0_8f975_cc74afe5_S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Линейка 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3"/>
              </a:rPr>
              <a:t>http://s1.pic4you.ru/allimage/y2012/08-20/12216/2356155.png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Циркуль 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4"/>
              </a:rPr>
              <a:t>http://img-fotki.yandex.ru/get/6619/108950446.113/0_cd1e9_394b9c86_S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Сова 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5"/>
              </a:rPr>
              <a:t>http://img-fotki.yandex.ru/get/6419/108950446.114/0_cd212_c7ac5fee_S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Листья 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6"/>
              </a:rPr>
              <a:t>http://img-fotki.yandex.ru/get/6623/108950446.115/0_cd23c_44b148c7_S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План применения метода интервалов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75656" y="1700808"/>
            <a:ext cx="6694551" cy="391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Разложить многочлен на простые множители;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найти корни многочлена;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изобразить их на числовой прямой;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разбить числовую прямую на интервалы;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определить знаки множителей на интервалах </a:t>
            </a:r>
            <a:r>
              <a:rPr lang="ru-RU" sz="2400" dirty="0" err="1"/>
              <a:t>знакопостоянства</a:t>
            </a:r>
            <a:r>
              <a:rPr lang="ru-RU" sz="2400" dirty="0"/>
              <a:t>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выбрать промежутки нужного знака;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2400" dirty="0"/>
              <a:t>записать ответ (с помощью скобок или знаков неравенства).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Самостоятельная работа</a:t>
            </a:r>
          </a:p>
        </p:txBody>
      </p:sp>
      <p:graphicFrame>
        <p:nvGraphicFramePr>
          <p:cNvPr id="7" name="Object 9"/>
          <p:cNvGraphicFramePr>
            <a:graphicFrameLocks noChangeAspect="1"/>
          </p:cNvGraphicFramePr>
          <p:nvPr/>
        </p:nvGraphicFramePr>
        <p:xfrm>
          <a:off x="1547813" y="2781300"/>
          <a:ext cx="2460625" cy="419100"/>
        </p:xfrm>
        <a:graphic>
          <a:graphicData uri="http://schemas.openxmlformats.org/presentationml/2006/ole">
            <p:oleObj spid="_x0000_s1032" name="Equation" r:id="rId3" imgW="1346200" imgH="228600" progId="">
              <p:embed/>
            </p:oleObj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1619250" y="3441700"/>
          <a:ext cx="2165350" cy="419100"/>
        </p:xfrm>
        <a:graphic>
          <a:graphicData uri="http://schemas.openxmlformats.org/presentationml/2006/ole">
            <p:oleObj spid="_x0000_s1033" name="Equation" r:id="rId4" imgW="1181100" imgH="228600" progId="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5580063" y="2781300"/>
          <a:ext cx="2495550" cy="419100"/>
        </p:xfrm>
        <a:graphic>
          <a:graphicData uri="http://schemas.openxmlformats.org/presentationml/2006/ole">
            <p:oleObj spid="_x0000_s1034" name="Equation" r:id="rId5" imgW="1358900" imgH="228600" progId="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5651500" y="3441700"/>
          <a:ext cx="2160588" cy="419100"/>
        </p:xfrm>
        <a:graphic>
          <a:graphicData uri="http://schemas.openxmlformats.org/presentationml/2006/ole">
            <p:oleObj spid="_x0000_s1035" name="Equation" r:id="rId6" imgW="1181100" imgH="228600" progId="">
              <p:embed/>
            </p:oleObj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5219700" y="4941888"/>
          <a:ext cx="3455988" cy="504825"/>
        </p:xfrm>
        <a:graphic>
          <a:graphicData uri="http://schemas.openxmlformats.org/presentationml/2006/ole">
            <p:oleObj spid="_x0000_s1036" name="Equation" r:id="rId7" imgW="2082800" imgH="304800" progId="">
              <p:embed/>
            </p:oleObj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47813" y="2060575"/>
            <a:ext cx="6767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2400">
                <a:cs typeface="Times New Roman" pitchFamily="18" charset="0"/>
              </a:rPr>
              <a:t>№1. Решите методом интервалов неравенства:</a:t>
            </a:r>
            <a:endParaRPr lang="ru-RU" sz="240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722438" y="4365625"/>
            <a:ext cx="6057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cs typeface="Times New Roman" pitchFamily="18" charset="0"/>
              </a:rPr>
              <a:t>№2. Найдите область определения функции:</a:t>
            </a:r>
            <a:endParaRPr lang="ru-RU" sz="2400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630363" y="1458913"/>
            <a:ext cx="1789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Вариант 1.</a:t>
            </a: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011863" y="1460500"/>
            <a:ext cx="1789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/>
              <a:t>Вариант 2.</a:t>
            </a: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030788" y="3403600"/>
            <a:ext cx="693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cs typeface="Times New Roman" pitchFamily="18" charset="0"/>
              </a:rPr>
              <a:t>  б) </a:t>
            </a:r>
            <a:endParaRPr lang="ru-RU" sz="2400"/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5178425" y="27559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а)</a:t>
            </a:r>
          </a:p>
        </p:txBody>
      </p:sp>
      <p:sp>
        <p:nvSpPr>
          <p:cNvPr id="19" name="WordArt 33"/>
          <p:cNvSpPr>
            <a:spLocks noChangeArrowheads="1" noChangeShapeType="1" noTextEdit="1"/>
          </p:cNvSpPr>
          <p:nvPr/>
        </p:nvSpPr>
        <p:spPr bwMode="auto">
          <a:xfrm>
            <a:off x="2915816" y="5949280"/>
            <a:ext cx="3590925" cy="388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/>
              </a:rPr>
              <a:t>Желаю удачи!</a:t>
            </a:r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1259632" y="4941168"/>
          <a:ext cx="3140075" cy="504825"/>
        </p:xfrm>
        <a:graphic>
          <a:graphicData uri="http://schemas.openxmlformats.org/presentationml/2006/ole">
            <p:oleObj spid="_x0000_s1037" name="Equation" r:id="rId8" imgW="1892300" imgH="304800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Проверь своё решение</a:t>
            </a:r>
          </a:p>
        </p:txBody>
      </p:sp>
      <p:sp>
        <p:nvSpPr>
          <p:cNvPr id="5" name="Freeform 98"/>
          <p:cNvSpPr>
            <a:spLocks/>
          </p:cNvSpPr>
          <p:nvPr/>
        </p:nvSpPr>
        <p:spPr bwMode="auto">
          <a:xfrm>
            <a:off x="2052638" y="5013325"/>
            <a:ext cx="1368425" cy="360363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862" y="227"/>
              </a:cxn>
              <a:cxn ang="0">
                <a:pos x="816" y="136"/>
              </a:cxn>
              <a:cxn ang="0">
                <a:pos x="794" y="98"/>
              </a:cxn>
              <a:cxn ang="0">
                <a:pos x="754" y="54"/>
              </a:cxn>
              <a:cxn ang="0">
                <a:pos x="680" y="0"/>
              </a:cxn>
              <a:cxn ang="0">
                <a:pos x="181" y="0"/>
              </a:cxn>
              <a:cxn ang="0">
                <a:pos x="94" y="58"/>
              </a:cxn>
              <a:cxn ang="0">
                <a:pos x="45" y="136"/>
              </a:cxn>
              <a:cxn ang="0">
                <a:pos x="0" y="227"/>
              </a:cxn>
            </a:cxnLst>
            <a:rect l="0" t="0" r="r" b="b"/>
            <a:pathLst>
              <a:path w="862" h="227">
                <a:moveTo>
                  <a:pt x="0" y="227"/>
                </a:moveTo>
                <a:lnTo>
                  <a:pt x="862" y="227"/>
                </a:lnTo>
                <a:lnTo>
                  <a:pt x="816" y="136"/>
                </a:lnTo>
                <a:lnTo>
                  <a:pt x="794" y="98"/>
                </a:lnTo>
                <a:lnTo>
                  <a:pt x="754" y="54"/>
                </a:lnTo>
                <a:lnTo>
                  <a:pt x="680" y="0"/>
                </a:lnTo>
                <a:lnTo>
                  <a:pt x="181" y="0"/>
                </a:lnTo>
                <a:lnTo>
                  <a:pt x="94" y="58"/>
                </a:lnTo>
                <a:lnTo>
                  <a:pt x="45" y="136"/>
                </a:lnTo>
                <a:lnTo>
                  <a:pt x="0" y="227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Freeform 97"/>
          <p:cNvSpPr>
            <a:spLocks/>
          </p:cNvSpPr>
          <p:nvPr/>
        </p:nvSpPr>
        <p:spPr bwMode="auto">
          <a:xfrm>
            <a:off x="6300788" y="2781300"/>
            <a:ext cx="1368425" cy="360363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862" y="227"/>
              </a:cxn>
              <a:cxn ang="0">
                <a:pos x="816" y="136"/>
              </a:cxn>
              <a:cxn ang="0">
                <a:pos x="794" y="98"/>
              </a:cxn>
              <a:cxn ang="0">
                <a:pos x="754" y="54"/>
              </a:cxn>
              <a:cxn ang="0">
                <a:pos x="680" y="0"/>
              </a:cxn>
              <a:cxn ang="0">
                <a:pos x="181" y="0"/>
              </a:cxn>
              <a:cxn ang="0">
                <a:pos x="94" y="58"/>
              </a:cxn>
              <a:cxn ang="0">
                <a:pos x="45" y="136"/>
              </a:cxn>
              <a:cxn ang="0">
                <a:pos x="0" y="227"/>
              </a:cxn>
            </a:cxnLst>
            <a:rect l="0" t="0" r="r" b="b"/>
            <a:pathLst>
              <a:path w="862" h="227">
                <a:moveTo>
                  <a:pt x="0" y="227"/>
                </a:moveTo>
                <a:lnTo>
                  <a:pt x="862" y="227"/>
                </a:lnTo>
                <a:lnTo>
                  <a:pt x="816" y="136"/>
                </a:lnTo>
                <a:lnTo>
                  <a:pt x="794" y="98"/>
                </a:lnTo>
                <a:lnTo>
                  <a:pt x="754" y="54"/>
                </a:lnTo>
                <a:lnTo>
                  <a:pt x="680" y="0"/>
                </a:lnTo>
                <a:lnTo>
                  <a:pt x="181" y="0"/>
                </a:lnTo>
                <a:lnTo>
                  <a:pt x="94" y="58"/>
                </a:lnTo>
                <a:lnTo>
                  <a:pt x="45" y="136"/>
                </a:lnTo>
                <a:lnTo>
                  <a:pt x="0" y="227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Freeform 96"/>
          <p:cNvSpPr>
            <a:spLocks/>
          </p:cNvSpPr>
          <p:nvPr/>
        </p:nvSpPr>
        <p:spPr bwMode="auto">
          <a:xfrm>
            <a:off x="7524750" y="4981575"/>
            <a:ext cx="993775" cy="392113"/>
          </a:xfrm>
          <a:custGeom>
            <a:avLst/>
            <a:gdLst/>
            <a:ahLst/>
            <a:cxnLst>
              <a:cxn ang="0">
                <a:pos x="626" y="244"/>
              </a:cxn>
              <a:cxn ang="0">
                <a:pos x="622" y="0"/>
              </a:cxn>
              <a:cxn ang="0">
                <a:pos x="272" y="20"/>
              </a:cxn>
              <a:cxn ang="0">
                <a:pos x="91" y="110"/>
              </a:cxn>
              <a:cxn ang="0">
                <a:pos x="0" y="247"/>
              </a:cxn>
              <a:cxn ang="0">
                <a:pos x="626" y="244"/>
              </a:cxn>
            </a:cxnLst>
            <a:rect l="0" t="0" r="r" b="b"/>
            <a:pathLst>
              <a:path w="626" h="247">
                <a:moveTo>
                  <a:pt x="626" y="244"/>
                </a:moveTo>
                <a:lnTo>
                  <a:pt x="622" y="0"/>
                </a:lnTo>
                <a:lnTo>
                  <a:pt x="272" y="20"/>
                </a:lnTo>
                <a:lnTo>
                  <a:pt x="91" y="110"/>
                </a:lnTo>
                <a:lnTo>
                  <a:pt x="0" y="247"/>
                </a:lnTo>
                <a:lnTo>
                  <a:pt x="626" y="244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Freeform 95"/>
          <p:cNvSpPr>
            <a:spLocks/>
          </p:cNvSpPr>
          <p:nvPr/>
        </p:nvSpPr>
        <p:spPr bwMode="auto">
          <a:xfrm>
            <a:off x="5519738" y="4981575"/>
            <a:ext cx="781050" cy="392113"/>
          </a:xfrm>
          <a:custGeom>
            <a:avLst/>
            <a:gdLst/>
            <a:ahLst/>
            <a:cxnLst>
              <a:cxn ang="0">
                <a:pos x="0" y="247"/>
              </a:cxn>
              <a:cxn ang="0">
                <a:pos x="0" y="0"/>
              </a:cxn>
              <a:cxn ang="0">
                <a:pos x="120" y="0"/>
              </a:cxn>
              <a:cxn ang="0">
                <a:pos x="272" y="20"/>
              </a:cxn>
              <a:cxn ang="0">
                <a:pos x="400" y="72"/>
              </a:cxn>
              <a:cxn ang="0">
                <a:pos x="440" y="124"/>
              </a:cxn>
              <a:cxn ang="0">
                <a:pos x="484" y="200"/>
              </a:cxn>
              <a:cxn ang="0">
                <a:pos x="492" y="236"/>
              </a:cxn>
              <a:cxn ang="0">
                <a:pos x="0" y="247"/>
              </a:cxn>
            </a:cxnLst>
            <a:rect l="0" t="0" r="r" b="b"/>
            <a:pathLst>
              <a:path w="492" h="247">
                <a:moveTo>
                  <a:pt x="0" y="247"/>
                </a:moveTo>
                <a:lnTo>
                  <a:pt x="0" y="0"/>
                </a:lnTo>
                <a:lnTo>
                  <a:pt x="120" y="0"/>
                </a:lnTo>
                <a:lnTo>
                  <a:pt x="272" y="20"/>
                </a:lnTo>
                <a:lnTo>
                  <a:pt x="400" y="72"/>
                </a:lnTo>
                <a:lnTo>
                  <a:pt x="440" y="124"/>
                </a:lnTo>
                <a:lnTo>
                  <a:pt x="484" y="200"/>
                </a:lnTo>
                <a:lnTo>
                  <a:pt x="492" y="236"/>
                </a:lnTo>
                <a:lnTo>
                  <a:pt x="0" y="247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Freeform 94"/>
          <p:cNvSpPr>
            <a:spLocks/>
          </p:cNvSpPr>
          <p:nvPr/>
        </p:nvSpPr>
        <p:spPr bwMode="auto">
          <a:xfrm>
            <a:off x="3348038" y="2749550"/>
            <a:ext cx="993775" cy="392113"/>
          </a:xfrm>
          <a:custGeom>
            <a:avLst/>
            <a:gdLst/>
            <a:ahLst/>
            <a:cxnLst>
              <a:cxn ang="0">
                <a:pos x="626" y="244"/>
              </a:cxn>
              <a:cxn ang="0">
                <a:pos x="622" y="0"/>
              </a:cxn>
              <a:cxn ang="0">
                <a:pos x="272" y="20"/>
              </a:cxn>
              <a:cxn ang="0">
                <a:pos x="91" y="110"/>
              </a:cxn>
              <a:cxn ang="0">
                <a:pos x="0" y="247"/>
              </a:cxn>
              <a:cxn ang="0">
                <a:pos x="626" y="244"/>
              </a:cxn>
            </a:cxnLst>
            <a:rect l="0" t="0" r="r" b="b"/>
            <a:pathLst>
              <a:path w="626" h="247">
                <a:moveTo>
                  <a:pt x="626" y="244"/>
                </a:moveTo>
                <a:lnTo>
                  <a:pt x="622" y="0"/>
                </a:lnTo>
                <a:lnTo>
                  <a:pt x="272" y="20"/>
                </a:lnTo>
                <a:lnTo>
                  <a:pt x="91" y="110"/>
                </a:lnTo>
                <a:lnTo>
                  <a:pt x="0" y="247"/>
                </a:lnTo>
                <a:lnTo>
                  <a:pt x="626" y="244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908175" y="1531938"/>
            <a:ext cx="6802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2400" dirty="0">
                <a:cs typeface="Times New Roman" pitchFamily="18" charset="0"/>
              </a:rPr>
              <a:t>№1. Решите методом интервалов неравенства:</a:t>
            </a:r>
            <a:endParaRPr lang="ru-RU" sz="2400" dirty="0"/>
          </a:p>
        </p:txBody>
      </p:sp>
      <p:graphicFrame>
        <p:nvGraphicFramePr>
          <p:cNvPr id="11" name="Object 18"/>
          <p:cNvGraphicFramePr>
            <a:graphicFrameLocks noChangeAspect="1"/>
          </p:cNvGraphicFramePr>
          <p:nvPr/>
        </p:nvGraphicFramePr>
        <p:xfrm>
          <a:off x="1692275" y="2133600"/>
          <a:ext cx="2460625" cy="419100"/>
        </p:xfrm>
        <a:graphic>
          <a:graphicData uri="http://schemas.openxmlformats.org/presentationml/2006/ole">
            <p:oleObj spid="_x0000_s2058" name="Equation" r:id="rId3" imgW="1346200" imgH="228600" progId="">
              <p:embed/>
            </p:oleObj>
          </a:graphicData>
        </a:graphic>
      </p:graphicFrame>
      <p:graphicFrame>
        <p:nvGraphicFramePr>
          <p:cNvPr id="12" name="Object 19"/>
          <p:cNvGraphicFramePr>
            <a:graphicFrameLocks noChangeAspect="1"/>
          </p:cNvGraphicFramePr>
          <p:nvPr/>
        </p:nvGraphicFramePr>
        <p:xfrm>
          <a:off x="5724525" y="2133600"/>
          <a:ext cx="2495550" cy="419100"/>
        </p:xfrm>
        <a:graphic>
          <a:graphicData uri="http://schemas.openxmlformats.org/presentationml/2006/ole">
            <p:oleObj spid="_x0000_s2059" name="Equation" r:id="rId4" imgW="1358900" imgH="228600" progId="">
              <p:embed/>
            </p:oleObj>
          </a:graphicData>
        </a:graphic>
      </p:graphicFrame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322888" y="2060575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dirty="0"/>
              <a:t>а)</a:t>
            </a:r>
          </a:p>
        </p:txBody>
      </p:sp>
      <p:grpSp>
        <p:nvGrpSpPr>
          <p:cNvPr id="14" name="Group 25"/>
          <p:cNvGrpSpPr>
            <a:grpSpLocks/>
          </p:cNvGrpSpPr>
          <p:nvPr/>
        </p:nvGrpSpPr>
        <p:grpSpPr bwMode="auto">
          <a:xfrm>
            <a:off x="5508625" y="3103563"/>
            <a:ext cx="3455988" cy="396875"/>
            <a:chOff x="748" y="1955"/>
            <a:chExt cx="2177" cy="250"/>
          </a:xfrm>
        </p:grpSpPr>
        <p:sp>
          <p:nvSpPr>
            <p:cNvPr id="15" name="Line 26"/>
            <p:cNvSpPr>
              <a:spLocks noChangeShapeType="1"/>
            </p:cNvSpPr>
            <p:nvPr/>
          </p:nvSpPr>
          <p:spPr bwMode="auto">
            <a:xfrm>
              <a:off x="748" y="1979"/>
              <a:ext cx="19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Text Box 27"/>
            <p:cNvSpPr txBox="1">
              <a:spLocks noChangeArrowheads="1"/>
            </p:cNvSpPr>
            <p:nvPr/>
          </p:nvSpPr>
          <p:spPr bwMode="auto">
            <a:xfrm>
              <a:off x="2562" y="195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latin typeface="Times New Roman" pitchFamily="18" charset="0"/>
                </a:rPr>
                <a:t>x</a:t>
              </a:r>
              <a:endParaRPr lang="ru-RU" sz="2000" b="1" i="1">
                <a:latin typeface="Times New Roman" pitchFamily="18" charset="0"/>
              </a:endParaRPr>
            </a:p>
          </p:txBody>
        </p:sp>
      </p:grpSp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3132138" y="317658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2,5</a:t>
            </a:r>
            <a:endParaRPr lang="ru-RU" b="1"/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7308850" y="317658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0,4</a:t>
            </a:r>
            <a:endParaRPr lang="ru-RU" b="1"/>
          </a:p>
        </p:txBody>
      </p:sp>
      <p:sp>
        <p:nvSpPr>
          <p:cNvPr id="19" name="Arc 37"/>
          <p:cNvSpPr>
            <a:spLocks/>
          </p:cNvSpPr>
          <p:nvPr/>
        </p:nvSpPr>
        <p:spPr bwMode="auto">
          <a:xfrm rot="11177921" flipV="1">
            <a:off x="3413125" y="2714625"/>
            <a:ext cx="869950" cy="4333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38"/>
          <p:cNvSpPr>
            <a:spLocks/>
          </p:cNvSpPr>
          <p:nvPr/>
        </p:nvSpPr>
        <p:spPr bwMode="auto">
          <a:xfrm rot="5400000">
            <a:off x="2554287" y="2312988"/>
            <a:ext cx="360363" cy="1296988"/>
          </a:xfrm>
          <a:prstGeom prst="leftBracket">
            <a:avLst>
              <a:gd name="adj" fmla="val 10409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28"/>
          <p:cNvSpPr>
            <a:spLocks noChangeArrowheads="1"/>
          </p:cNvSpPr>
          <p:nvPr/>
        </p:nvSpPr>
        <p:spPr bwMode="auto">
          <a:xfrm>
            <a:off x="2052638" y="3068638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29"/>
          <p:cNvSpPr>
            <a:spLocks noChangeArrowheads="1"/>
          </p:cNvSpPr>
          <p:nvPr/>
        </p:nvSpPr>
        <p:spPr bwMode="auto">
          <a:xfrm>
            <a:off x="3348038" y="3068638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1908175" y="3141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-3</a:t>
            </a:r>
            <a:endParaRPr lang="ru-RU" b="1"/>
          </a:p>
        </p:txBody>
      </p:sp>
      <p:sp>
        <p:nvSpPr>
          <p:cNvPr id="24" name="Arc 39"/>
          <p:cNvSpPr>
            <a:spLocks/>
          </p:cNvSpPr>
          <p:nvPr/>
        </p:nvSpPr>
        <p:spPr bwMode="auto">
          <a:xfrm rot="10422079" flipH="1" flipV="1">
            <a:off x="5583238" y="2709863"/>
            <a:ext cx="754062" cy="423862"/>
          </a:xfrm>
          <a:custGeom>
            <a:avLst/>
            <a:gdLst>
              <a:gd name="G0" fmla="+- 987 0 0"/>
              <a:gd name="G1" fmla="+- 21600 0 0"/>
              <a:gd name="G2" fmla="+- 21600 0 0"/>
              <a:gd name="T0" fmla="*/ 0 w 22587"/>
              <a:gd name="T1" fmla="*/ 23 h 21600"/>
              <a:gd name="T2" fmla="*/ 22587 w 22587"/>
              <a:gd name="T3" fmla="*/ 21600 h 21600"/>
              <a:gd name="T4" fmla="*/ 987 w 2258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87" h="21600" fill="none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</a:path>
              <a:path w="22587" h="21600" stroke="0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  <a:lnTo>
                  <a:pt x="987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rc 40"/>
          <p:cNvSpPr>
            <a:spLocks/>
          </p:cNvSpPr>
          <p:nvPr/>
        </p:nvSpPr>
        <p:spPr bwMode="auto">
          <a:xfrm rot="11177921" flipV="1">
            <a:off x="7661275" y="2708275"/>
            <a:ext cx="869950" cy="4333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41"/>
          <p:cNvSpPr>
            <a:spLocks/>
          </p:cNvSpPr>
          <p:nvPr/>
        </p:nvSpPr>
        <p:spPr bwMode="auto">
          <a:xfrm rot="5400000">
            <a:off x="6802437" y="2306638"/>
            <a:ext cx="360363" cy="1296988"/>
          </a:xfrm>
          <a:prstGeom prst="leftBracket">
            <a:avLst>
              <a:gd name="adj" fmla="val 10409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6264275" y="3068638"/>
            <a:ext cx="107950" cy="1079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7559675" y="3068638"/>
            <a:ext cx="107950" cy="1079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Text Box 34"/>
          <p:cNvSpPr txBox="1">
            <a:spLocks noChangeArrowheads="1"/>
          </p:cNvSpPr>
          <p:nvPr/>
        </p:nvSpPr>
        <p:spPr bwMode="auto">
          <a:xfrm>
            <a:off x="6084888" y="3141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-4</a:t>
            </a:r>
            <a:endParaRPr lang="ru-RU" b="1"/>
          </a:p>
        </p:txBody>
      </p: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3708400" y="2708275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31" name="Text Box 46"/>
          <p:cNvSpPr txBox="1">
            <a:spLocks noChangeArrowheads="1"/>
          </p:cNvSpPr>
          <p:nvPr/>
        </p:nvSpPr>
        <p:spPr bwMode="auto">
          <a:xfrm>
            <a:off x="2484438" y="2708275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32" name="Text Box 47"/>
          <p:cNvSpPr txBox="1">
            <a:spLocks noChangeArrowheads="1"/>
          </p:cNvSpPr>
          <p:nvPr/>
        </p:nvSpPr>
        <p:spPr bwMode="auto">
          <a:xfrm>
            <a:off x="7883525" y="2708275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33" name="Text Box 48"/>
          <p:cNvSpPr txBox="1">
            <a:spLocks noChangeArrowheads="1"/>
          </p:cNvSpPr>
          <p:nvPr/>
        </p:nvSpPr>
        <p:spPr bwMode="auto">
          <a:xfrm>
            <a:off x="5580063" y="2708275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34" name="Text Box 49"/>
          <p:cNvSpPr txBox="1">
            <a:spLocks noChangeArrowheads="1"/>
          </p:cNvSpPr>
          <p:nvPr/>
        </p:nvSpPr>
        <p:spPr bwMode="auto">
          <a:xfrm>
            <a:off x="6659563" y="2708275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graphicFrame>
        <p:nvGraphicFramePr>
          <p:cNvPr id="35" name="Object 50"/>
          <p:cNvGraphicFramePr>
            <a:graphicFrameLocks noChangeAspect="1"/>
          </p:cNvGraphicFramePr>
          <p:nvPr/>
        </p:nvGraphicFramePr>
        <p:xfrm>
          <a:off x="2052638" y="3644900"/>
          <a:ext cx="2592387" cy="460375"/>
        </p:xfrm>
        <a:graphic>
          <a:graphicData uri="http://schemas.openxmlformats.org/presentationml/2006/ole">
            <p:oleObj spid="_x0000_s2060" name="Equation" r:id="rId5" imgW="1497950" imgH="266584" progId="">
              <p:embed/>
            </p:oleObj>
          </a:graphicData>
        </a:graphic>
      </p:graphicFrame>
      <p:graphicFrame>
        <p:nvGraphicFramePr>
          <p:cNvPr id="36" name="Object 51"/>
          <p:cNvGraphicFramePr>
            <a:graphicFrameLocks noChangeAspect="1"/>
          </p:cNvGraphicFramePr>
          <p:nvPr/>
        </p:nvGraphicFramePr>
        <p:xfrm>
          <a:off x="2184400" y="5775325"/>
          <a:ext cx="1101725" cy="842963"/>
        </p:xfrm>
        <a:graphic>
          <a:graphicData uri="http://schemas.openxmlformats.org/presentationml/2006/ole">
            <p:oleObj spid="_x0000_s2061" name="Equation" r:id="rId6" imgW="647419" imgH="495085" progId="">
              <p:embed/>
            </p:oleObj>
          </a:graphicData>
        </a:graphic>
      </p:graphicFrame>
      <p:graphicFrame>
        <p:nvGraphicFramePr>
          <p:cNvPr id="37" name="Object 52"/>
          <p:cNvGraphicFramePr>
            <a:graphicFrameLocks noChangeAspect="1"/>
          </p:cNvGraphicFramePr>
          <p:nvPr/>
        </p:nvGraphicFramePr>
        <p:xfrm>
          <a:off x="1763713" y="4330700"/>
          <a:ext cx="2165350" cy="419100"/>
        </p:xfrm>
        <a:graphic>
          <a:graphicData uri="http://schemas.openxmlformats.org/presentationml/2006/ole">
            <p:oleObj spid="_x0000_s2062" name="Equation" r:id="rId7" imgW="1181100" imgH="228600" progId="">
              <p:embed/>
            </p:oleObj>
          </a:graphicData>
        </a:graphic>
      </p:graphicFrame>
      <p:graphicFrame>
        <p:nvGraphicFramePr>
          <p:cNvPr id="38" name="Object 53"/>
          <p:cNvGraphicFramePr>
            <a:graphicFrameLocks noChangeAspect="1"/>
          </p:cNvGraphicFramePr>
          <p:nvPr/>
        </p:nvGraphicFramePr>
        <p:xfrm>
          <a:off x="5795963" y="4330700"/>
          <a:ext cx="2160587" cy="419100"/>
        </p:xfrm>
        <a:graphic>
          <a:graphicData uri="http://schemas.openxmlformats.org/presentationml/2006/ole">
            <p:oleObj spid="_x0000_s2063" name="Equation" r:id="rId8" imgW="1181100" imgH="228600" progId="">
              <p:embed/>
            </p:oleObj>
          </a:graphicData>
        </a:graphic>
      </p:graphicFrame>
      <p:sp>
        <p:nvSpPr>
          <p:cNvPr id="39" name="Rectangle 55"/>
          <p:cNvSpPr>
            <a:spLocks noChangeArrowheads="1"/>
          </p:cNvSpPr>
          <p:nvPr/>
        </p:nvSpPr>
        <p:spPr bwMode="auto">
          <a:xfrm>
            <a:off x="5175250" y="4340225"/>
            <a:ext cx="693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dirty="0">
                <a:cs typeface="Times New Roman" pitchFamily="18" charset="0"/>
              </a:rPr>
              <a:t>  б) </a:t>
            </a:r>
            <a:endParaRPr lang="ru-RU" sz="2400" dirty="0"/>
          </a:p>
        </p:txBody>
      </p:sp>
      <p:sp>
        <p:nvSpPr>
          <p:cNvPr id="40" name="Text Box 60"/>
          <p:cNvSpPr txBox="1">
            <a:spLocks noChangeArrowheads="1"/>
          </p:cNvSpPr>
          <p:nvPr/>
        </p:nvSpPr>
        <p:spPr bwMode="auto">
          <a:xfrm>
            <a:off x="3132138" y="5410200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1/2</a:t>
            </a:r>
            <a:endParaRPr lang="ru-RU" b="1"/>
          </a:p>
        </p:txBody>
      </p:sp>
      <p:sp>
        <p:nvSpPr>
          <p:cNvPr id="41" name="Arc 62"/>
          <p:cNvSpPr>
            <a:spLocks/>
          </p:cNvSpPr>
          <p:nvPr/>
        </p:nvSpPr>
        <p:spPr bwMode="auto">
          <a:xfrm rot="11177921" flipV="1">
            <a:off x="3413125" y="4948238"/>
            <a:ext cx="869950" cy="4333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AutoShape 63"/>
          <p:cNvSpPr>
            <a:spLocks/>
          </p:cNvSpPr>
          <p:nvPr/>
        </p:nvSpPr>
        <p:spPr bwMode="auto">
          <a:xfrm rot="5400000">
            <a:off x="2554288" y="4546600"/>
            <a:ext cx="360362" cy="1296988"/>
          </a:xfrm>
          <a:prstGeom prst="leftBracket">
            <a:avLst>
              <a:gd name="adj" fmla="val 10409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Oval 64"/>
          <p:cNvSpPr>
            <a:spLocks noChangeArrowheads="1"/>
          </p:cNvSpPr>
          <p:nvPr/>
        </p:nvSpPr>
        <p:spPr bwMode="auto">
          <a:xfrm>
            <a:off x="2052638" y="5302250"/>
            <a:ext cx="107950" cy="1079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65"/>
          <p:cNvSpPr>
            <a:spLocks noChangeArrowheads="1"/>
          </p:cNvSpPr>
          <p:nvPr/>
        </p:nvSpPr>
        <p:spPr bwMode="auto">
          <a:xfrm>
            <a:off x="3348038" y="5302250"/>
            <a:ext cx="107950" cy="10795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Text Box 66"/>
          <p:cNvSpPr txBox="1">
            <a:spLocks noChangeArrowheads="1"/>
          </p:cNvSpPr>
          <p:nvPr/>
        </p:nvSpPr>
        <p:spPr bwMode="auto">
          <a:xfrm>
            <a:off x="1763713" y="537527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-3/2</a:t>
            </a:r>
            <a:endParaRPr lang="ru-RU" b="1"/>
          </a:p>
        </p:txBody>
      </p:sp>
      <p:sp>
        <p:nvSpPr>
          <p:cNvPr id="46" name="Text Box 67"/>
          <p:cNvSpPr txBox="1">
            <a:spLocks noChangeArrowheads="1"/>
          </p:cNvSpPr>
          <p:nvPr/>
        </p:nvSpPr>
        <p:spPr bwMode="auto">
          <a:xfrm>
            <a:off x="3708400" y="4941888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47" name="Text Box 69"/>
          <p:cNvSpPr txBox="1">
            <a:spLocks noChangeArrowheads="1"/>
          </p:cNvSpPr>
          <p:nvPr/>
        </p:nvSpPr>
        <p:spPr bwMode="auto">
          <a:xfrm>
            <a:off x="2484438" y="4941888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48" name="Text Box 70"/>
          <p:cNvSpPr txBox="1">
            <a:spLocks noChangeArrowheads="1"/>
          </p:cNvSpPr>
          <p:nvPr/>
        </p:nvSpPr>
        <p:spPr bwMode="auto">
          <a:xfrm>
            <a:off x="5508625" y="3752850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Ответ:</a:t>
            </a:r>
          </a:p>
        </p:txBody>
      </p:sp>
      <p:graphicFrame>
        <p:nvGraphicFramePr>
          <p:cNvPr id="49" name="Object 71"/>
          <p:cNvGraphicFramePr>
            <a:graphicFrameLocks noChangeAspect="1"/>
          </p:cNvGraphicFramePr>
          <p:nvPr/>
        </p:nvGraphicFramePr>
        <p:xfrm>
          <a:off x="6423025" y="3694113"/>
          <a:ext cx="1125538" cy="454025"/>
        </p:xfrm>
        <a:graphic>
          <a:graphicData uri="http://schemas.openxmlformats.org/presentationml/2006/ole">
            <p:oleObj spid="_x0000_s2064" name="Equation" r:id="rId9" imgW="660113" imgH="266584" progId="">
              <p:embed/>
            </p:oleObj>
          </a:graphicData>
        </a:graphic>
      </p:graphicFrame>
      <p:grpSp>
        <p:nvGrpSpPr>
          <p:cNvPr id="50" name="Group 74"/>
          <p:cNvGrpSpPr>
            <a:grpSpLocks/>
          </p:cNvGrpSpPr>
          <p:nvPr/>
        </p:nvGrpSpPr>
        <p:grpSpPr bwMode="auto">
          <a:xfrm>
            <a:off x="5508625" y="5337175"/>
            <a:ext cx="3455988" cy="396875"/>
            <a:chOff x="748" y="1955"/>
            <a:chExt cx="2177" cy="250"/>
          </a:xfrm>
        </p:grpSpPr>
        <p:sp>
          <p:nvSpPr>
            <p:cNvPr id="51" name="Line 75"/>
            <p:cNvSpPr>
              <a:spLocks noChangeShapeType="1"/>
            </p:cNvSpPr>
            <p:nvPr/>
          </p:nvSpPr>
          <p:spPr bwMode="auto">
            <a:xfrm>
              <a:off x="748" y="1979"/>
              <a:ext cx="19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Text Box 76"/>
            <p:cNvSpPr txBox="1">
              <a:spLocks noChangeArrowheads="1"/>
            </p:cNvSpPr>
            <p:nvPr/>
          </p:nvSpPr>
          <p:spPr bwMode="auto">
            <a:xfrm>
              <a:off x="2562" y="195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latin typeface="Times New Roman" pitchFamily="18" charset="0"/>
                </a:rPr>
                <a:t>x</a:t>
              </a:r>
              <a:endParaRPr lang="ru-RU" sz="2000" b="1" i="1">
                <a:latin typeface="Times New Roman" pitchFamily="18" charset="0"/>
              </a:endParaRPr>
            </a:p>
          </p:txBody>
        </p:sp>
      </p:grpSp>
      <p:sp>
        <p:nvSpPr>
          <p:cNvPr id="53" name="Text Box 77"/>
          <p:cNvSpPr txBox="1">
            <a:spLocks noChangeArrowheads="1"/>
          </p:cNvSpPr>
          <p:nvPr/>
        </p:nvSpPr>
        <p:spPr bwMode="auto">
          <a:xfrm>
            <a:off x="7308850" y="5410200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1/3</a:t>
            </a:r>
            <a:endParaRPr lang="ru-RU" b="1"/>
          </a:p>
        </p:txBody>
      </p:sp>
      <p:sp>
        <p:nvSpPr>
          <p:cNvPr id="54" name="Arc 78"/>
          <p:cNvSpPr>
            <a:spLocks/>
          </p:cNvSpPr>
          <p:nvPr/>
        </p:nvSpPr>
        <p:spPr bwMode="auto">
          <a:xfrm rot="10422079" flipH="1" flipV="1">
            <a:off x="5511800" y="4949825"/>
            <a:ext cx="754063" cy="423863"/>
          </a:xfrm>
          <a:custGeom>
            <a:avLst/>
            <a:gdLst>
              <a:gd name="G0" fmla="+- 987 0 0"/>
              <a:gd name="G1" fmla="+- 21600 0 0"/>
              <a:gd name="G2" fmla="+- 21600 0 0"/>
              <a:gd name="T0" fmla="*/ 0 w 22587"/>
              <a:gd name="T1" fmla="*/ 23 h 21600"/>
              <a:gd name="T2" fmla="*/ 22587 w 22587"/>
              <a:gd name="T3" fmla="*/ 21600 h 21600"/>
              <a:gd name="T4" fmla="*/ 987 w 2258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87" h="21600" fill="none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</a:path>
              <a:path w="22587" h="21600" stroke="0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  <a:lnTo>
                  <a:pt x="987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rc 79"/>
          <p:cNvSpPr>
            <a:spLocks/>
          </p:cNvSpPr>
          <p:nvPr/>
        </p:nvSpPr>
        <p:spPr bwMode="auto">
          <a:xfrm rot="11177921" flipV="1">
            <a:off x="7589838" y="4948238"/>
            <a:ext cx="869950" cy="4333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80"/>
          <p:cNvSpPr>
            <a:spLocks/>
          </p:cNvSpPr>
          <p:nvPr/>
        </p:nvSpPr>
        <p:spPr bwMode="auto">
          <a:xfrm rot="5400000">
            <a:off x="6731001" y="4546600"/>
            <a:ext cx="360362" cy="1296987"/>
          </a:xfrm>
          <a:prstGeom prst="leftBracket">
            <a:avLst>
              <a:gd name="adj" fmla="val 10409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Oval 81"/>
          <p:cNvSpPr>
            <a:spLocks noChangeArrowheads="1"/>
          </p:cNvSpPr>
          <p:nvPr/>
        </p:nvSpPr>
        <p:spPr bwMode="auto">
          <a:xfrm>
            <a:off x="6229350" y="5302250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Oval 82"/>
          <p:cNvSpPr>
            <a:spLocks noChangeArrowheads="1"/>
          </p:cNvSpPr>
          <p:nvPr/>
        </p:nvSpPr>
        <p:spPr bwMode="auto">
          <a:xfrm>
            <a:off x="7524750" y="5302250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Text Box 83"/>
          <p:cNvSpPr txBox="1">
            <a:spLocks noChangeArrowheads="1"/>
          </p:cNvSpPr>
          <p:nvPr/>
        </p:nvSpPr>
        <p:spPr bwMode="auto">
          <a:xfrm>
            <a:off x="5940425" y="537527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-2/3</a:t>
            </a:r>
            <a:endParaRPr lang="ru-RU" b="1"/>
          </a:p>
        </p:txBody>
      </p:sp>
      <p:sp>
        <p:nvSpPr>
          <p:cNvPr id="60" name="Text Box 84"/>
          <p:cNvSpPr txBox="1">
            <a:spLocks noChangeArrowheads="1"/>
          </p:cNvSpPr>
          <p:nvPr/>
        </p:nvSpPr>
        <p:spPr bwMode="auto">
          <a:xfrm>
            <a:off x="7885113" y="4941888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61" name="Text Box 85"/>
          <p:cNvSpPr txBox="1">
            <a:spLocks noChangeArrowheads="1"/>
          </p:cNvSpPr>
          <p:nvPr/>
        </p:nvSpPr>
        <p:spPr bwMode="auto">
          <a:xfrm>
            <a:off x="5581650" y="4941888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62" name="Text Box 86"/>
          <p:cNvSpPr txBox="1">
            <a:spLocks noChangeArrowheads="1"/>
          </p:cNvSpPr>
          <p:nvPr/>
        </p:nvSpPr>
        <p:spPr bwMode="auto">
          <a:xfrm>
            <a:off x="6661150" y="4941888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63" name="Text Box 87"/>
          <p:cNvSpPr txBox="1">
            <a:spLocks noChangeArrowheads="1"/>
          </p:cNvSpPr>
          <p:nvPr/>
        </p:nvSpPr>
        <p:spPr bwMode="auto">
          <a:xfrm>
            <a:off x="5292725" y="6046788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Ответ:</a:t>
            </a:r>
          </a:p>
        </p:txBody>
      </p:sp>
      <p:graphicFrame>
        <p:nvGraphicFramePr>
          <p:cNvPr id="64" name="Object 88"/>
          <p:cNvGraphicFramePr>
            <a:graphicFrameLocks noChangeAspect="1"/>
          </p:cNvGraphicFramePr>
          <p:nvPr/>
        </p:nvGraphicFramePr>
        <p:xfrm>
          <a:off x="6196013" y="5815013"/>
          <a:ext cx="2659062" cy="854075"/>
        </p:xfrm>
        <a:graphic>
          <a:graphicData uri="http://schemas.openxmlformats.org/presentationml/2006/ole">
            <p:oleObj spid="_x0000_s2065" name="Equation" r:id="rId10" imgW="1536033" imgH="495085" progId="">
              <p:embed/>
            </p:oleObj>
          </a:graphicData>
        </a:graphic>
      </p:graphicFrame>
      <p:pic>
        <p:nvPicPr>
          <p:cNvPr id="65" name="Picture 91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2067" r="-14151"/>
          <a:stretch>
            <a:fillRect/>
          </a:stretch>
        </p:blipFill>
        <p:spPr bwMode="auto">
          <a:xfrm>
            <a:off x="4572000" y="2206625"/>
            <a:ext cx="576263" cy="4535488"/>
          </a:xfrm>
          <a:prstGeom prst="rect">
            <a:avLst/>
          </a:prstGeom>
          <a:noFill/>
        </p:spPr>
      </p:pic>
      <p:sp>
        <p:nvSpPr>
          <p:cNvPr id="67" name="Rectangle 21"/>
          <p:cNvSpPr>
            <a:spLocks noChangeArrowheads="1"/>
          </p:cNvSpPr>
          <p:nvPr/>
        </p:nvSpPr>
        <p:spPr bwMode="auto">
          <a:xfrm>
            <a:off x="1115616" y="2060848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dirty="0"/>
              <a:t>а)</a:t>
            </a:r>
          </a:p>
        </p:txBody>
      </p:sp>
      <p:sp>
        <p:nvSpPr>
          <p:cNvPr id="68" name="Rectangle 55"/>
          <p:cNvSpPr>
            <a:spLocks noChangeArrowheads="1"/>
          </p:cNvSpPr>
          <p:nvPr/>
        </p:nvSpPr>
        <p:spPr bwMode="auto">
          <a:xfrm>
            <a:off x="1043608" y="4365104"/>
            <a:ext cx="693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 dirty="0">
                <a:cs typeface="Times New Roman" pitchFamily="18" charset="0"/>
              </a:rPr>
              <a:t>  б) </a:t>
            </a:r>
            <a:endParaRPr lang="ru-RU" sz="2400" dirty="0"/>
          </a:p>
        </p:txBody>
      </p:sp>
      <p:sp>
        <p:nvSpPr>
          <p:cNvPr id="69" name="Text Box 87"/>
          <p:cNvSpPr txBox="1">
            <a:spLocks noChangeArrowheads="1"/>
          </p:cNvSpPr>
          <p:nvPr/>
        </p:nvSpPr>
        <p:spPr bwMode="auto">
          <a:xfrm>
            <a:off x="1331640" y="6021288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Ответ:</a:t>
            </a:r>
          </a:p>
        </p:txBody>
      </p:sp>
      <p:grpSp>
        <p:nvGrpSpPr>
          <p:cNvPr id="70" name="Group 24"/>
          <p:cNvGrpSpPr>
            <a:grpSpLocks/>
          </p:cNvGrpSpPr>
          <p:nvPr/>
        </p:nvGrpSpPr>
        <p:grpSpPr bwMode="auto">
          <a:xfrm>
            <a:off x="1331913" y="3103563"/>
            <a:ext cx="3455987" cy="396875"/>
            <a:chOff x="748" y="1955"/>
            <a:chExt cx="2177" cy="250"/>
          </a:xfrm>
        </p:grpSpPr>
        <p:sp>
          <p:nvSpPr>
            <p:cNvPr id="71" name="Line 22"/>
            <p:cNvSpPr>
              <a:spLocks noChangeShapeType="1"/>
            </p:cNvSpPr>
            <p:nvPr/>
          </p:nvSpPr>
          <p:spPr bwMode="auto">
            <a:xfrm>
              <a:off x="748" y="1979"/>
              <a:ext cx="19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Text Box 23"/>
            <p:cNvSpPr txBox="1">
              <a:spLocks noChangeArrowheads="1"/>
            </p:cNvSpPr>
            <p:nvPr/>
          </p:nvSpPr>
          <p:spPr bwMode="auto">
            <a:xfrm>
              <a:off x="2562" y="195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latin typeface="Times New Roman" pitchFamily="18" charset="0"/>
                </a:rPr>
                <a:t>x</a:t>
              </a:r>
              <a:endParaRPr lang="ru-RU" sz="2000" b="1" i="1">
                <a:latin typeface="Times New Roman" pitchFamily="18" charset="0"/>
              </a:endParaRPr>
            </a:p>
          </p:txBody>
        </p:sp>
      </p:grpSp>
      <p:grpSp>
        <p:nvGrpSpPr>
          <p:cNvPr id="73" name="Group 57"/>
          <p:cNvGrpSpPr>
            <a:grpSpLocks/>
          </p:cNvGrpSpPr>
          <p:nvPr/>
        </p:nvGrpSpPr>
        <p:grpSpPr bwMode="auto">
          <a:xfrm>
            <a:off x="1331913" y="5337175"/>
            <a:ext cx="3455987" cy="396875"/>
            <a:chOff x="748" y="1955"/>
            <a:chExt cx="2177" cy="250"/>
          </a:xfrm>
        </p:grpSpPr>
        <p:sp>
          <p:nvSpPr>
            <p:cNvPr id="74" name="Line 58"/>
            <p:cNvSpPr>
              <a:spLocks noChangeShapeType="1"/>
            </p:cNvSpPr>
            <p:nvPr/>
          </p:nvSpPr>
          <p:spPr bwMode="auto">
            <a:xfrm>
              <a:off x="748" y="1979"/>
              <a:ext cx="19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Text Box 59"/>
            <p:cNvSpPr txBox="1">
              <a:spLocks noChangeArrowheads="1"/>
            </p:cNvSpPr>
            <p:nvPr/>
          </p:nvSpPr>
          <p:spPr bwMode="auto">
            <a:xfrm>
              <a:off x="2562" y="195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 dirty="0">
                  <a:latin typeface="Times New Roman" pitchFamily="18" charset="0"/>
                </a:rPr>
                <a:t>x</a:t>
              </a:r>
              <a:endParaRPr lang="ru-RU" sz="2000" b="1" i="1" dirty="0">
                <a:latin typeface="Times New Roman" pitchFamily="18" charset="0"/>
              </a:endParaRPr>
            </a:p>
          </p:txBody>
        </p:sp>
      </p:grpSp>
      <p:sp>
        <p:nvSpPr>
          <p:cNvPr id="76" name="Text Box 87"/>
          <p:cNvSpPr txBox="1">
            <a:spLocks noChangeArrowheads="1"/>
          </p:cNvSpPr>
          <p:nvPr/>
        </p:nvSpPr>
        <p:spPr bwMode="auto">
          <a:xfrm>
            <a:off x="1187624" y="3717032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Ответ: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Проверь своё решение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763688" y="1412776"/>
            <a:ext cx="1520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Вариант 1.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145188" y="1414363"/>
            <a:ext cx="1520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Вариант 2.</a:t>
            </a:r>
          </a:p>
        </p:txBody>
      </p:sp>
      <p:graphicFrame>
        <p:nvGraphicFramePr>
          <p:cNvPr id="7" name="Object 9"/>
          <p:cNvGraphicFramePr>
            <a:graphicFrameLocks noChangeAspect="1"/>
          </p:cNvGraphicFramePr>
          <p:nvPr/>
        </p:nvGraphicFramePr>
        <p:xfrm>
          <a:off x="1133451" y="2636738"/>
          <a:ext cx="3140075" cy="504825"/>
        </p:xfrm>
        <a:graphic>
          <a:graphicData uri="http://schemas.openxmlformats.org/presentationml/2006/ole">
            <p:oleObj spid="_x0000_s3080" name="Equation" r:id="rId3" imgW="1892300" imgH="304800" progId="">
              <p:embed/>
            </p:oleObj>
          </a:graphicData>
        </a:graphic>
      </p:graphicFrame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711301" y="1916013"/>
            <a:ext cx="6057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400">
                <a:cs typeface="Times New Roman" pitchFamily="18" charset="0"/>
              </a:rPr>
              <a:t>№2. Найдите область определения функции:</a:t>
            </a:r>
            <a:endParaRPr lang="ru-RU" sz="2400"/>
          </a:p>
        </p:txBody>
      </p:sp>
      <p:graphicFrame>
        <p:nvGraphicFramePr>
          <p:cNvPr id="9" name="Object 13"/>
          <p:cNvGraphicFramePr>
            <a:graphicFrameLocks noChangeAspect="1"/>
          </p:cNvGraphicFramePr>
          <p:nvPr/>
        </p:nvGraphicFramePr>
        <p:xfrm>
          <a:off x="1177901" y="3501926"/>
          <a:ext cx="1727200" cy="852487"/>
        </p:xfrm>
        <a:graphic>
          <a:graphicData uri="http://schemas.openxmlformats.org/presentationml/2006/ole">
            <p:oleObj spid="_x0000_s3081" name="Equation" r:id="rId4" imgW="901309" imgH="520474" progId="">
              <p:embed/>
            </p:oleObj>
          </a:graphicData>
        </a:graphic>
      </p:graphicFrame>
      <p:sp>
        <p:nvSpPr>
          <p:cNvPr id="10" name="Freeform 14"/>
          <p:cNvSpPr>
            <a:spLocks/>
          </p:cNvSpPr>
          <p:nvPr/>
        </p:nvSpPr>
        <p:spPr bwMode="auto">
          <a:xfrm>
            <a:off x="1825601" y="4568726"/>
            <a:ext cx="1368425" cy="360362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862" y="227"/>
              </a:cxn>
              <a:cxn ang="0">
                <a:pos x="816" y="136"/>
              </a:cxn>
              <a:cxn ang="0">
                <a:pos x="794" y="98"/>
              </a:cxn>
              <a:cxn ang="0">
                <a:pos x="754" y="54"/>
              </a:cxn>
              <a:cxn ang="0">
                <a:pos x="680" y="0"/>
              </a:cxn>
              <a:cxn ang="0">
                <a:pos x="181" y="0"/>
              </a:cxn>
              <a:cxn ang="0">
                <a:pos x="94" y="58"/>
              </a:cxn>
              <a:cxn ang="0">
                <a:pos x="45" y="136"/>
              </a:cxn>
              <a:cxn ang="0">
                <a:pos x="0" y="227"/>
              </a:cxn>
            </a:cxnLst>
            <a:rect l="0" t="0" r="r" b="b"/>
            <a:pathLst>
              <a:path w="862" h="227">
                <a:moveTo>
                  <a:pt x="0" y="227"/>
                </a:moveTo>
                <a:lnTo>
                  <a:pt x="862" y="227"/>
                </a:lnTo>
                <a:lnTo>
                  <a:pt x="816" y="136"/>
                </a:lnTo>
                <a:lnTo>
                  <a:pt x="794" y="98"/>
                </a:lnTo>
                <a:lnTo>
                  <a:pt x="754" y="54"/>
                </a:lnTo>
                <a:lnTo>
                  <a:pt x="680" y="0"/>
                </a:lnTo>
                <a:lnTo>
                  <a:pt x="181" y="0"/>
                </a:lnTo>
                <a:lnTo>
                  <a:pt x="94" y="58"/>
                </a:lnTo>
                <a:lnTo>
                  <a:pt x="45" y="136"/>
                </a:lnTo>
                <a:lnTo>
                  <a:pt x="0" y="227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11" name="Group 15"/>
          <p:cNvGrpSpPr>
            <a:grpSpLocks/>
          </p:cNvGrpSpPr>
          <p:nvPr/>
        </p:nvGrpSpPr>
        <p:grpSpPr bwMode="auto">
          <a:xfrm>
            <a:off x="1104876" y="4892576"/>
            <a:ext cx="3455987" cy="396875"/>
            <a:chOff x="748" y="1955"/>
            <a:chExt cx="2177" cy="250"/>
          </a:xfrm>
        </p:grpSpPr>
        <p:sp>
          <p:nvSpPr>
            <p:cNvPr id="12" name="Line 16"/>
            <p:cNvSpPr>
              <a:spLocks noChangeShapeType="1"/>
            </p:cNvSpPr>
            <p:nvPr/>
          </p:nvSpPr>
          <p:spPr bwMode="auto">
            <a:xfrm>
              <a:off x="748" y="1979"/>
              <a:ext cx="19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>
              <a:off x="2562" y="195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>
                  <a:latin typeface="Times New Roman" pitchFamily="18" charset="0"/>
                </a:rPr>
                <a:t>x</a:t>
              </a:r>
              <a:endParaRPr lang="ru-RU" sz="2000" b="1" i="1">
                <a:latin typeface="Times New Roman" pitchFamily="18" charset="0"/>
              </a:endParaRPr>
            </a:p>
          </p:txBody>
        </p:sp>
      </p:grp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3049563" y="4965601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6</a:t>
            </a:r>
          </a:p>
        </p:txBody>
      </p:sp>
      <p:sp>
        <p:nvSpPr>
          <p:cNvPr id="15" name="Arc 19"/>
          <p:cNvSpPr>
            <a:spLocks/>
          </p:cNvSpPr>
          <p:nvPr/>
        </p:nvSpPr>
        <p:spPr bwMode="auto">
          <a:xfrm rot="10422079" flipH="1" flipV="1">
            <a:off x="1108051" y="4505226"/>
            <a:ext cx="754062" cy="423862"/>
          </a:xfrm>
          <a:custGeom>
            <a:avLst/>
            <a:gdLst>
              <a:gd name="G0" fmla="+- 987 0 0"/>
              <a:gd name="G1" fmla="+- 21600 0 0"/>
              <a:gd name="G2" fmla="+- 21600 0 0"/>
              <a:gd name="T0" fmla="*/ 0 w 22587"/>
              <a:gd name="T1" fmla="*/ 23 h 21600"/>
              <a:gd name="T2" fmla="*/ 22587 w 22587"/>
              <a:gd name="T3" fmla="*/ 21600 h 21600"/>
              <a:gd name="T4" fmla="*/ 987 w 2258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87" h="21600" fill="none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</a:path>
              <a:path w="22587" h="21600" stroke="0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  <a:lnTo>
                  <a:pt x="987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rc 20"/>
          <p:cNvSpPr>
            <a:spLocks/>
          </p:cNvSpPr>
          <p:nvPr/>
        </p:nvSpPr>
        <p:spPr bwMode="auto">
          <a:xfrm rot="11177921" flipV="1">
            <a:off x="3186088" y="4503638"/>
            <a:ext cx="869950" cy="4333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21"/>
          <p:cNvSpPr>
            <a:spLocks/>
          </p:cNvSpPr>
          <p:nvPr/>
        </p:nvSpPr>
        <p:spPr bwMode="auto">
          <a:xfrm rot="5400000">
            <a:off x="2327250" y="4102001"/>
            <a:ext cx="360363" cy="1296988"/>
          </a:xfrm>
          <a:prstGeom prst="leftBracket">
            <a:avLst>
              <a:gd name="adj" fmla="val 10409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22"/>
          <p:cNvSpPr>
            <a:spLocks noChangeArrowheads="1"/>
          </p:cNvSpPr>
          <p:nvPr/>
        </p:nvSpPr>
        <p:spPr bwMode="auto">
          <a:xfrm>
            <a:off x="1825601" y="4857651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3121001" y="4857651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1681138" y="4930676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0</a:t>
            </a: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1031851" y="4441726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3481363" y="4425851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2328838" y="4497288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1031851" y="5397401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Ответ:</a:t>
            </a:r>
          </a:p>
        </p:txBody>
      </p:sp>
      <p:graphicFrame>
        <p:nvGraphicFramePr>
          <p:cNvPr id="25" name="Object 31"/>
          <p:cNvGraphicFramePr>
            <a:graphicFrameLocks noChangeAspect="1"/>
          </p:cNvGraphicFramePr>
          <p:nvPr/>
        </p:nvGraphicFramePr>
        <p:xfrm>
          <a:off x="1968476" y="5362476"/>
          <a:ext cx="863600" cy="517525"/>
        </p:xfrm>
        <a:graphic>
          <a:graphicData uri="http://schemas.openxmlformats.org/presentationml/2006/ole">
            <p:oleObj spid="_x0000_s3082" name="Equation" r:id="rId5" imgW="444114" imgH="266469" progId="">
              <p:embed/>
            </p:oleObj>
          </a:graphicData>
        </a:graphic>
      </p:graphicFrame>
      <p:graphicFrame>
        <p:nvGraphicFramePr>
          <p:cNvPr id="26" name="Object 33"/>
          <p:cNvGraphicFramePr>
            <a:graphicFrameLocks noChangeAspect="1"/>
          </p:cNvGraphicFramePr>
          <p:nvPr/>
        </p:nvGraphicFramePr>
        <p:xfrm>
          <a:off x="5208563" y="3501926"/>
          <a:ext cx="1727200" cy="852487"/>
        </p:xfrm>
        <a:graphic>
          <a:graphicData uri="http://schemas.openxmlformats.org/presentationml/2006/ole">
            <p:oleObj spid="_x0000_s3083" name="Equation" r:id="rId6" imgW="901309" imgH="520474" progId="">
              <p:embed/>
            </p:oleObj>
          </a:graphicData>
        </a:graphic>
      </p:graphicFrame>
      <p:sp>
        <p:nvSpPr>
          <p:cNvPr id="27" name="Freeform 34"/>
          <p:cNvSpPr>
            <a:spLocks/>
          </p:cNvSpPr>
          <p:nvPr/>
        </p:nvSpPr>
        <p:spPr bwMode="auto">
          <a:xfrm>
            <a:off x="6002313" y="4568726"/>
            <a:ext cx="1368425" cy="360362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862" y="227"/>
              </a:cxn>
              <a:cxn ang="0">
                <a:pos x="816" y="136"/>
              </a:cxn>
              <a:cxn ang="0">
                <a:pos x="794" y="98"/>
              </a:cxn>
              <a:cxn ang="0">
                <a:pos x="754" y="54"/>
              </a:cxn>
              <a:cxn ang="0">
                <a:pos x="680" y="0"/>
              </a:cxn>
              <a:cxn ang="0">
                <a:pos x="181" y="0"/>
              </a:cxn>
              <a:cxn ang="0">
                <a:pos x="94" y="58"/>
              </a:cxn>
              <a:cxn ang="0">
                <a:pos x="45" y="136"/>
              </a:cxn>
              <a:cxn ang="0">
                <a:pos x="0" y="227"/>
              </a:cxn>
            </a:cxnLst>
            <a:rect l="0" t="0" r="r" b="b"/>
            <a:pathLst>
              <a:path w="862" h="227">
                <a:moveTo>
                  <a:pt x="0" y="227"/>
                </a:moveTo>
                <a:lnTo>
                  <a:pt x="862" y="227"/>
                </a:lnTo>
                <a:lnTo>
                  <a:pt x="816" y="136"/>
                </a:lnTo>
                <a:lnTo>
                  <a:pt x="794" y="98"/>
                </a:lnTo>
                <a:lnTo>
                  <a:pt x="754" y="54"/>
                </a:lnTo>
                <a:lnTo>
                  <a:pt x="680" y="0"/>
                </a:lnTo>
                <a:lnTo>
                  <a:pt x="181" y="0"/>
                </a:lnTo>
                <a:lnTo>
                  <a:pt x="94" y="58"/>
                </a:lnTo>
                <a:lnTo>
                  <a:pt x="45" y="136"/>
                </a:lnTo>
                <a:lnTo>
                  <a:pt x="0" y="227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7226276" y="4965601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7</a:t>
            </a:r>
          </a:p>
        </p:txBody>
      </p:sp>
      <p:sp>
        <p:nvSpPr>
          <p:cNvPr id="29" name="Arc 39"/>
          <p:cNvSpPr>
            <a:spLocks/>
          </p:cNvSpPr>
          <p:nvPr/>
        </p:nvSpPr>
        <p:spPr bwMode="auto">
          <a:xfrm rot="10422079" flipH="1" flipV="1">
            <a:off x="5284763" y="4505226"/>
            <a:ext cx="754063" cy="423862"/>
          </a:xfrm>
          <a:custGeom>
            <a:avLst/>
            <a:gdLst>
              <a:gd name="G0" fmla="+- 987 0 0"/>
              <a:gd name="G1" fmla="+- 21600 0 0"/>
              <a:gd name="G2" fmla="+- 21600 0 0"/>
              <a:gd name="T0" fmla="*/ 0 w 22587"/>
              <a:gd name="T1" fmla="*/ 23 h 21600"/>
              <a:gd name="T2" fmla="*/ 22587 w 22587"/>
              <a:gd name="T3" fmla="*/ 21600 h 21600"/>
              <a:gd name="T4" fmla="*/ 987 w 2258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587" h="21600" fill="none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</a:path>
              <a:path w="22587" h="21600" stroke="0" extrusionOk="0">
                <a:moveTo>
                  <a:pt x="-1" y="22"/>
                </a:moveTo>
                <a:cubicBezTo>
                  <a:pt x="328" y="7"/>
                  <a:pt x="657" y="-1"/>
                  <a:pt x="987" y="0"/>
                </a:cubicBezTo>
                <a:cubicBezTo>
                  <a:pt x="12916" y="0"/>
                  <a:pt x="22587" y="9670"/>
                  <a:pt x="22587" y="21600"/>
                </a:cubicBezTo>
                <a:lnTo>
                  <a:pt x="987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rc 40"/>
          <p:cNvSpPr>
            <a:spLocks/>
          </p:cNvSpPr>
          <p:nvPr/>
        </p:nvSpPr>
        <p:spPr bwMode="auto">
          <a:xfrm rot="11177921" flipV="1">
            <a:off x="7362801" y="4503638"/>
            <a:ext cx="869950" cy="43338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41"/>
          <p:cNvSpPr>
            <a:spLocks/>
          </p:cNvSpPr>
          <p:nvPr/>
        </p:nvSpPr>
        <p:spPr bwMode="auto">
          <a:xfrm rot="5400000">
            <a:off x="6503963" y="4102001"/>
            <a:ext cx="360363" cy="1296987"/>
          </a:xfrm>
          <a:prstGeom prst="leftBracket">
            <a:avLst>
              <a:gd name="adj" fmla="val 10409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42"/>
          <p:cNvSpPr>
            <a:spLocks noChangeArrowheads="1"/>
          </p:cNvSpPr>
          <p:nvPr/>
        </p:nvSpPr>
        <p:spPr bwMode="auto">
          <a:xfrm>
            <a:off x="6002313" y="4857651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Oval 43"/>
          <p:cNvSpPr>
            <a:spLocks noChangeArrowheads="1"/>
          </p:cNvSpPr>
          <p:nvPr/>
        </p:nvSpPr>
        <p:spPr bwMode="auto">
          <a:xfrm>
            <a:off x="7297713" y="4857651"/>
            <a:ext cx="107950" cy="107950"/>
          </a:xfrm>
          <a:prstGeom prst="ellipse">
            <a:avLst/>
          </a:prstGeom>
          <a:solidFill>
            <a:schemeClr val="hlink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5857851" y="4930676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0</a:t>
            </a:r>
          </a:p>
        </p:txBody>
      </p:sp>
      <p:sp>
        <p:nvSpPr>
          <p:cNvPr id="35" name="Text Box 45"/>
          <p:cNvSpPr txBox="1">
            <a:spLocks noChangeArrowheads="1"/>
          </p:cNvSpPr>
          <p:nvPr/>
        </p:nvSpPr>
        <p:spPr bwMode="auto">
          <a:xfrm>
            <a:off x="5208563" y="4441726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36" name="Text Box 46"/>
          <p:cNvSpPr txBox="1">
            <a:spLocks noChangeArrowheads="1"/>
          </p:cNvSpPr>
          <p:nvPr/>
        </p:nvSpPr>
        <p:spPr bwMode="auto">
          <a:xfrm>
            <a:off x="7658076" y="4425851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37" name="Text Box 47"/>
          <p:cNvSpPr txBox="1">
            <a:spLocks noChangeArrowheads="1"/>
          </p:cNvSpPr>
          <p:nvPr/>
        </p:nvSpPr>
        <p:spPr bwMode="auto">
          <a:xfrm>
            <a:off x="6505551" y="4497288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38" name="Text Box 48"/>
          <p:cNvSpPr txBox="1">
            <a:spLocks noChangeArrowheads="1"/>
          </p:cNvSpPr>
          <p:nvPr/>
        </p:nvSpPr>
        <p:spPr bwMode="auto">
          <a:xfrm>
            <a:off x="5208563" y="5397401"/>
            <a:ext cx="1152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Ответ:</a:t>
            </a:r>
          </a:p>
        </p:txBody>
      </p:sp>
      <p:graphicFrame>
        <p:nvGraphicFramePr>
          <p:cNvPr id="39" name="Object 49"/>
          <p:cNvGraphicFramePr>
            <a:graphicFrameLocks noChangeAspect="1"/>
          </p:cNvGraphicFramePr>
          <p:nvPr/>
        </p:nvGraphicFramePr>
        <p:xfrm>
          <a:off x="6145188" y="5362476"/>
          <a:ext cx="863600" cy="517525"/>
        </p:xfrm>
        <a:graphic>
          <a:graphicData uri="http://schemas.openxmlformats.org/presentationml/2006/ole">
            <p:oleObj spid="_x0000_s3084" name="Equation" r:id="rId7" imgW="444114" imgH="266469" progId="">
              <p:embed/>
            </p:oleObj>
          </a:graphicData>
        </a:graphic>
      </p:graphicFrame>
      <p:sp>
        <p:nvSpPr>
          <p:cNvPr id="40" name="Text Box 51"/>
          <p:cNvSpPr txBox="1">
            <a:spLocks noChangeArrowheads="1"/>
          </p:cNvSpPr>
          <p:nvPr/>
        </p:nvSpPr>
        <p:spPr bwMode="auto">
          <a:xfrm>
            <a:off x="1104876" y="3141563"/>
            <a:ext cx="1439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Решение.</a:t>
            </a:r>
          </a:p>
        </p:txBody>
      </p:sp>
      <p:sp>
        <p:nvSpPr>
          <p:cNvPr id="41" name="Text Box 52"/>
          <p:cNvSpPr txBox="1">
            <a:spLocks noChangeArrowheads="1"/>
          </p:cNvSpPr>
          <p:nvPr/>
        </p:nvSpPr>
        <p:spPr bwMode="auto">
          <a:xfrm>
            <a:off x="5137126" y="3176488"/>
            <a:ext cx="1439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Решение.</a:t>
            </a:r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220072" y="2564904"/>
          <a:ext cx="3455988" cy="504825"/>
        </p:xfrm>
        <a:graphic>
          <a:graphicData uri="http://schemas.openxmlformats.org/presentationml/2006/ole">
            <p:oleObj spid="_x0000_s3085" name="Equation" r:id="rId8" imgW="2082800" imgH="304800" progId="">
              <p:embed/>
            </p:oleObj>
          </a:graphicData>
        </a:graphic>
      </p:graphicFrame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39362" r="-14151"/>
          <a:stretch>
            <a:fillRect/>
          </a:stretch>
        </p:blipFill>
        <p:spPr bwMode="auto">
          <a:xfrm>
            <a:off x="4427984" y="2780928"/>
            <a:ext cx="576263" cy="3529013"/>
          </a:xfrm>
          <a:prstGeom prst="rect">
            <a:avLst/>
          </a:prstGeom>
          <a:noFill/>
        </p:spPr>
      </p:pic>
      <p:grpSp>
        <p:nvGrpSpPr>
          <p:cNvPr id="44" name="Group 35"/>
          <p:cNvGrpSpPr>
            <a:grpSpLocks/>
          </p:cNvGrpSpPr>
          <p:nvPr/>
        </p:nvGrpSpPr>
        <p:grpSpPr bwMode="auto">
          <a:xfrm>
            <a:off x="5220072" y="4869160"/>
            <a:ext cx="3455988" cy="396875"/>
            <a:chOff x="748" y="1955"/>
            <a:chExt cx="2177" cy="250"/>
          </a:xfrm>
        </p:grpSpPr>
        <p:sp>
          <p:nvSpPr>
            <p:cNvPr id="45" name="Line 36"/>
            <p:cNvSpPr>
              <a:spLocks noChangeShapeType="1"/>
            </p:cNvSpPr>
            <p:nvPr/>
          </p:nvSpPr>
          <p:spPr bwMode="auto">
            <a:xfrm>
              <a:off x="748" y="1979"/>
              <a:ext cx="19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Text Box 37"/>
            <p:cNvSpPr txBox="1">
              <a:spLocks noChangeArrowheads="1"/>
            </p:cNvSpPr>
            <p:nvPr/>
          </p:nvSpPr>
          <p:spPr bwMode="auto">
            <a:xfrm>
              <a:off x="2562" y="1955"/>
              <a:ext cx="3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 dirty="0">
                  <a:latin typeface="Times New Roman" pitchFamily="18" charset="0"/>
                </a:rPr>
                <a:t>x</a:t>
              </a:r>
              <a:endParaRPr lang="ru-RU" sz="2000" b="1" i="1" dirty="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Оценка самостоятельной работы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23728" y="1556792"/>
            <a:ext cx="518318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ru-RU" sz="2400" b="1" dirty="0"/>
              <a:t>За каждый верно выполненный пример – поставьте 1 балл.</a:t>
            </a: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2555875" y="4556125"/>
            <a:ext cx="4679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2 балла – хорошо, «4». </a:t>
            </a: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2555875" y="5276850"/>
            <a:ext cx="4103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3 балла – отлично, «5». </a:t>
            </a:r>
          </a:p>
        </p:txBody>
      </p:sp>
      <p:sp>
        <p:nvSpPr>
          <p:cNvPr id="10" name="Text Box 27"/>
          <p:cNvSpPr txBox="1">
            <a:spLocks noChangeArrowheads="1"/>
          </p:cNvSpPr>
          <p:nvPr/>
        </p:nvSpPr>
        <p:spPr bwMode="auto">
          <a:xfrm>
            <a:off x="2555875" y="3259138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0 баллов – плохо,  «2».</a:t>
            </a: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2555875" y="3908425"/>
            <a:ext cx="626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1 балл – удовлетворительно, «3».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646083"/>
            <a:ext cx="29523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ru-RU" sz="2000" b="1" dirty="0"/>
              <a:t>Решим неравенство</a:t>
            </a: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419872" y="548680"/>
          <a:ext cx="5153025" cy="530225"/>
        </p:xfrm>
        <a:graphic>
          <a:graphicData uri="http://schemas.openxmlformats.org/presentationml/2006/ole">
            <p:oleObj spid="_x0000_s4103" name="Equation" r:id="rId3" imgW="2959100" imgH="304800" progId="">
              <p:embed/>
            </p:oleObj>
          </a:graphicData>
        </a:graphic>
      </p:graphicFrame>
      <p:sp>
        <p:nvSpPr>
          <p:cNvPr id="47" name="Text Box 14"/>
          <p:cNvSpPr txBox="1">
            <a:spLocks noGrp="1" noChangeArrowheads="1"/>
          </p:cNvSpPr>
          <p:nvPr>
            <p:ph idx="1"/>
          </p:nvPr>
        </p:nvSpPr>
        <p:spPr bwMode="auto">
          <a:xfrm>
            <a:off x="1691680" y="1196752"/>
            <a:ext cx="60486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  <a:spcBef>
                <a:spcPct val="50000"/>
              </a:spcBef>
              <a:buNone/>
            </a:pPr>
            <a:r>
              <a:rPr lang="ru-RU" sz="2000" dirty="0"/>
              <a:t>Если в разложении многочлена на множители входит сомножитель                   </a:t>
            </a:r>
            <a:r>
              <a:rPr lang="ru-RU" sz="2000" dirty="0" smtClean="0"/>
              <a:t>   , </a:t>
            </a:r>
            <a:r>
              <a:rPr lang="ru-RU" sz="2000" dirty="0"/>
              <a:t>то говорят, что  - </a:t>
            </a:r>
            <a:r>
              <a:rPr lang="ru-RU" sz="2000" i="1" dirty="0">
                <a:latin typeface="Times New Roman" pitchFamily="18" charset="0"/>
              </a:rPr>
              <a:t>х</a:t>
            </a:r>
            <a:r>
              <a:rPr lang="ru-RU" sz="2000" i="1" baseline="-25000" dirty="0">
                <a:latin typeface="Times New Roman" pitchFamily="18" charset="0"/>
              </a:rPr>
              <a:t>0</a:t>
            </a:r>
            <a:r>
              <a:rPr lang="ru-RU" sz="2000" baseline="-25000" dirty="0"/>
              <a:t> </a:t>
            </a:r>
            <a:r>
              <a:rPr lang="en-US" sz="2000" baseline="-25000" dirty="0"/>
              <a:t> </a:t>
            </a:r>
            <a:r>
              <a:rPr lang="ru-RU" sz="2000" dirty="0"/>
              <a:t>корень многочлена кратности </a:t>
            </a:r>
            <a:r>
              <a:rPr lang="en-US" sz="2000" i="1" dirty="0">
                <a:latin typeface="Times New Roman" pitchFamily="18" charset="0"/>
              </a:rPr>
              <a:t>k</a:t>
            </a:r>
            <a:r>
              <a:rPr lang="ru-RU" sz="2000" dirty="0"/>
              <a:t>. </a:t>
            </a:r>
          </a:p>
        </p:txBody>
      </p:sp>
      <p:graphicFrame>
        <p:nvGraphicFramePr>
          <p:cNvPr id="48" name="Object 11"/>
          <p:cNvGraphicFramePr>
            <a:graphicFrameLocks noChangeAspect="1"/>
          </p:cNvGraphicFramePr>
          <p:nvPr/>
        </p:nvGraphicFramePr>
        <p:xfrm>
          <a:off x="3203848" y="1628800"/>
          <a:ext cx="1130300" cy="576263"/>
        </p:xfrm>
        <a:graphic>
          <a:graphicData uri="http://schemas.openxmlformats.org/presentationml/2006/ole">
            <p:oleObj spid="_x0000_s4104" name="Equation" r:id="rId4" imgW="647419" imgH="304668" progId="">
              <p:embed/>
            </p:oleObj>
          </a:graphicData>
        </a:graphic>
      </p:graphicFrame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971600" y="2492896"/>
            <a:ext cx="78486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000" dirty="0"/>
              <a:t>1)   </a:t>
            </a:r>
            <a:r>
              <a:rPr lang="ru-RU" sz="2000" dirty="0"/>
              <a:t>Данный многочлен имеет корни:  </a:t>
            </a:r>
            <a:endParaRPr lang="en-US" sz="2000" dirty="0"/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000" i="1" dirty="0">
                <a:latin typeface="Times New Roman" pitchFamily="18" charset="0"/>
              </a:rPr>
              <a:t>x </a:t>
            </a:r>
            <a:r>
              <a:rPr lang="en-US" sz="2000" dirty="0"/>
              <a:t>= -5, </a:t>
            </a:r>
            <a:r>
              <a:rPr lang="ru-RU" sz="2000" dirty="0"/>
              <a:t>кратности 6;  </a:t>
            </a:r>
            <a:r>
              <a:rPr lang="en-US" sz="2000" dirty="0"/>
              <a:t>   </a:t>
            </a:r>
            <a:r>
              <a:rPr lang="en-US" sz="2000" i="1" dirty="0">
                <a:latin typeface="Times New Roman" pitchFamily="18" charset="0"/>
              </a:rPr>
              <a:t>x </a:t>
            </a:r>
            <a:r>
              <a:rPr lang="en-US" sz="2000" dirty="0"/>
              <a:t>= -2, </a:t>
            </a:r>
            <a:r>
              <a:rPr lang="ru-RU" sz="2000" dirty="0"/>
              <a:t>кратности 3;  </a:t>
            </a:r>
            <a:r>
              <a:rPr lang="en-US" sz="2000" dirty="0"/>
              <a:t>   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/>
              <a:t> = 0, </a:t>
            </a:r>
            <a:r>
              <a:rPr lang="ru-RU" sz="2000" dirty="0"/>
              <a:t>кратности 1;  </a:t>
            </a:r>
            <a:endParaRPr lang="en-US" sz="2000" dirty="0"/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000" i="1" dirty="0">
                <a:latin typeface="Times New Roman" pitchFamily="18" charset="0"/>
              </a:rPr>
              <a:t>x </a:t>
            </a:r>
            <a:r>
              <a:rPr lang="en-US" sz="2000" dirty="0"/>
              <a:t>= 1, </a:t>
            </a:r>
            <a:r>
              <a:rPr lang="ru-RU" sz="2000" dirty="0"/>
              <a:t>кратности 2; </a:t>
            </a:r>
            <a:r>
              <a:rPr lang="en-US" sz="2000" dirty="0"/>
              <a:t>    </a:t>
            </a:r>
            <a:r>
              <a:rPr lang="ru-RU" sz="2000" dirty="0"/>
              <a:t> </a:t>
            </a:r>
            <a:r>
              <a:rPr lang="en-US" sz="2000" i="1" dirty="0">
                <a:latin typeface="Times New Roman" pitchFamily="18" charset="0"/>
              </a:rPr>
              <a:t>x</a:t>
            </a:r>
            <a:r>
              <a:rPr lang="en-US" sz="2000" dirty="0"/>
              <a:t> = 3,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ru-RU" sz="2000" dirty="0"/>
              <a:t>кратности 5.</a:t>
            </a:r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971600" y="3717032"/>
            <a:ext cx="5616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2)   </a:t>
            </a:r>
            <a:r>
              <a:rPr lang="ru-RU" sz="2000" dirty="0"/>
              <a:t>Нанесем эти корни на числовую ось. </a:t>
            </a:r>
          </a:p>
        </p:txBody>
      </p:sp>
      <p:sp>
        <p:nvSpPr>
          <p:cNvPr id="51" name="Freeform 31"/>
          <p:cNvSpPr>
            <a:spLocks/>
          </p:cNvSpPr>
          <p:nvPr/>
        </p:nvSpPr>
        <p:spPr bwMode="auto">
          <a:xfrm>
            <a:off x="7020670" y="4470450"/>
            <a:ext cx="1100137" cy="390525"/>
          </a:xfrm>
          <a:custGeom>
            <a:avLst/>
            <a:gdLst/>
            <a:ahLst/>
            <a:cxnLst>
              <a:cxn ang="0">
                <a:pos x="693" y="246"/>
              </a:cxn>
              <a:cxn ang="0">
                <a:pos x="693" y="0"/>
              </a:cxn>
              <a:cxn ang="0">
                <a:pos x="495" y="3"/>
              </a:cxn>
              <a:cxn ang="0">
                <a:pos x="276" y="33"/>
              </a:cxn>
              <a:cxn ang="0">
                <a:pos x="90" y="85"/>
              </a:cxn>
              <a:cxn ang="0">
                <a:pos x="0" y="160"/>
              </a:cxn>
              <a:cxn ang="0">
                <a:pos x="3" y="246"/>
              </a:cxn>
              <a:cxn ang="0">
                <a:pos x="693" y="246"/>
              </a:cxn>
            </a:cxnLst>
            <a:rect l="0" t="0" r="r" b="b"/>
            <a:pathLst>
              <a:path w="693" h="246">
                <a:moveTo>
                  <a:pt x="693" y="246"/>
                </a:moveTo>
                <a:lnTo>
                  <a:pt x="693" y="0"/>
                </a:lnTo>
                <a:lnTo>
                  <a:pt x="495" y="3"/>
                </a:lnTo>
                <a:lnTo>
                  <a:pt x="276" y="33"/>
                </a:lnTo>
                <a:lnTo>
                  <a:pt x="90" y="85"/>
                </a:lnTo>
                <a:lnTo>
                  <a:pt x="0" y="160"/>
                </a:lnTo>
                <a:lnTo>
                  <a:pt x="3" y="246"/>
                </a:lnTo>
                <a:lnTo>
                  <a:pt x="693" y="246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2" name="Freeform 30"/>
          <p:cNvSpPr>
            <a:spLocks/>
          </p:cNvSpPr>
          <p:nvPr/>
        </p:nvSpPr>
        <p:spPr bwMode="auto">
          <a:xfrm>
            <a:off x="3696445" y="4460925"/>
            <a:ext cx="1209675" cy="409575"/>
          </a:xfrm>
          <a:custGeom>
            <a:avLst/>
            <a:gdLst/>
            <a:ahLst/>
            <a:cxnLst>
              <a:cxn ang="0">
                <a:pos x="0" y="258"/>
              </a:cxn>
              <a:cxn ang="0">
                <a:pos x="762" y="252"/>
              </a:cxn>
              <a:cxn ang="0">
                <a:pos x="747" y="189"/>
              </a:cxn>
              <a:cxn ang="0">
                <a:pos x="738" y="132"/>
              </a:cxn>
              <a:cxn ang="0">
                <a:pos x="711" y="75"/>
              </a:cxn>
              <a:cxn ang="0">
                <a:pos x="654" y="6"/>
              </a:cxn>
              <a:cxn ang="0">
                <a:pos x="114" y="0"/>
              </a:cxn>
              <a:cxn ang="0">
                <a:pos x="39" y="66"/>
              </a:cxn>
              <a:cxn ang="0">
                <a:pos x="3" y="162"/>
              </a:cxn>
              <a:cxn ang="0">
                <a:pos x="0" y="258"/>
              </a:cxn>
            </a:cxnLst>
            <a:rect l="0" t="0" r="r" b="b"/>
            <a:pathLst>
              <a:path w="762" h="258">
                <a:moveTo>
                  <a:pt x="0" y="258"/>
                </a:moveTo>
                <a:lnTo>
                  <a:pt x="762" y="252"/>
                </a:lnTo>
                <a:lnTo>
                  <a:pt x="747" y="189"/>
                </a:lnTo>
                <a:lnTo>
                  <a:pt x="738" y="132"/>
                </a:lnTo>
                <a:lnTo>
                  <a:pt x="711" y="75"/>
                </a:lnTo>
                <a:lnTo>
                  <a:pt x="654" y="6"/>
                </a:lnTo>
                <a:lnTo>
                  <a:pt x="114" y="0"/>
                </a:lnTo>
                <a:lnTo>
                  <a:pt x="39" y="66"/>
                </a:lnTo>
                <a:lnTo>
                  <a:pt x="3" y="162"/>
                </a:lnTo>
                <a:lnTo>
                  <a:pt x="0" y="258"/>
                </a:lnTo>
                <a:close/>
              </a:path>
            </a:pathLst>
          </a:custGeom>
          <a:solidFill>
            <a:srgbClr val="4299A0">
              <a:alpha val="60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53" name="Picture 2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0891"/>
          <a:stretch>
            <a:fillRect/>
          </a:stretch>
        </p:blipFill>
        <p:spPr bwMode="auto">
          <a:xfrm>
            <a:off x="1259632" y="4437112"/>
            <a:ext cx="7056438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7525495" y="4460925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55" name="Text Box 25"/>
          <p:cNvSpPr txBox="1">
            <a:spLocks noChangeArrowheads="1"/>
          </p:cNvSpPr>
          <p:nvPr/>
        </p:nvSpPr>
        <p:spPr bwMode="auto">
          <a:xfrm>
            <a:off x="4140945" y="4476800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+</a:t>
            </a:r>
          </a:p>
        </p:txBody>
      </p:sp>
      <p:sp>
        <p:nvSpPr>
          <p:cNvPr id="56" name="Text Box 26"/>
          <p:cNvSpPr txBox="1">
            <a:spLocks noChangeArrowheads="1"/>
          </p:cNvSpPr>
          <p:nvPr/>
        </p:nvSpPr>
        <p:spPr bwMode="auto">
          <a:xfrm>
            <a:off x="6084045" y="4389487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57" name="Text Box 27"/>
          <p:cNvSpPr txBox="1">
            <a:spLocks noChangeArrowheads="1"/>
          </p:cNvSpPr>
          <p:nvPr/>
        </p:nvSpPr>
        <p:spPr bwMode="auto">
          <a:xfrm>
            <a:off x="5077570" y="4389487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/>
              <a:t> – </a:t>
            </a:r>
          </a:p>
        </p:txBody>
      </p:sp>
      <p:sp>
        <p:nvSpPr>
          <p:cNvPr id="58" name="Text Box 28"/>
          <p:cNvSpPr txBox="1">
            <a:spLocks noChangeArrowheads="1"/>
          </p:cNvSpPr>
          <p:nvPr/>
        </p:nvSpPr>
        <p:spPr bwMode="auto">
          <a:xfrm>
            <a:off x="2628057" y="4389487"/>
            <a:ext cx="5032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 dirty="0"/>
              <a:t> – </a:t>
            </a:r>
          </a:p>
        </p:txBody>
      </p:sp>
      <p:sp>
        <p:nvSpPr>
          <p:cNvPr id="59" name="Text Box 29"/>
          <p:cNvSpPr txBox="1">
            <a:spLocks noChangeArrowheads="1"/>
          </p:cNvSpPr>
          <p:nvPr/>
        </p:nvSpPr>
        <p:spPr bwMode="auto">
          <a:xfrm>
            <a:off x="1188195" y="4389487"/>
            <a:ext cx="5032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 dirty="0"/>
              <a:t> – </a:t>
            </a:r>
          </a:p>
        </p:txBody>
      </p:sp>
      <p:sp>
        <p:nvSpPr>
          <p:cNvPr id="60" name="Oval 60"/>
          <p:cNvSpPr>
            <a:spLocks noChangeArrowheads="1"/>
          </p:cNvSpPr>
          <p:nvPr/>
        </p:nvSpPr>
        <p:spPr bwMode="auto">
          <a:xfrm>
            <a:off x="1978770" y="4967337"/>
            <a:ext cx="431800" cy="360363"/>
          </a:xfrm>
          <a:prstGeom prst="ellipse">
            <a:avLst/>
          </a:prstGeom>
          <a:solidFill>
            <a:srgbClr val="FF6600">
              <a:alpha val="19000"/>
            </a:srgbClr>
          </a:solidFill>
          <a:ln w="38100" cmpd="dbl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Oval 61"/>
          <p:cNvSpPr>
            <a:spLocks noChangeArrowheads="1"/>
          </p:cNvSpPr>
          <p:nvPr/>
        </p:nvSpPr>
        <p:spPr bwMode="auto">
          <a:xfrm>
            <a:off x="3418632" y="4967337"/>
            <a:ext cx="431800" cy="360363"/>
          </a:xfrm>
          <a:prstGeom prst="ellipse">
            <a:avLst/>
          </a:prstGeom>
          <a:solidFill>
            <a:srgbClr val="4299A0">
              <a:alpha val="19000"/>
            </a:srgbClr>
          </a:solidFill>
          <a:ln w="38100" cmpd="dbl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Oval 62"/>
          <p:cNvSpPr>
            <a:spLocks noChangeArrowheads="1"/>
          </p:cNvSpPr>
          <p:nvPr/>
        </p:nvSpPr>
        <p:spPr bwMode="auto">
          <a:xfrm>
            <a:off x="4677520" y="4967337"/>
            <a:ext cx="431800" cy="360363"/>
          </a:xfrm>
          <a:prstGeom prst="ellipse">
            <a:avLst/>
          </a:prstGeom>
          <a:solidFill>
            <a:srgbClr val="4299A0">
              <a:alpha val="19000"/>
            </a:srgbClr>
          </a:solidFill>
          <a:ln w="38100" cmpd="dbl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Oval 63"/>
          <p:cNvSpPr>
            <a:spLocks noChangeArrowheads="1"/>
          </p:cNvSpPr>
          <p:nvPr/>
        </p:nvSpPr>
        <p:spPr bwMode="auto">
          <a:xfrm>
            <a:off x="5579220" y="4967337"/>
            <a:ext cx="431800" cy="360363"/>
          </a:xfrm>
          <a:prstGeom prst="ellipse">
            <a:avLst/>
          </a:prstGeom>
          <a:solidFill>
            <a:srgbClr val="FF6600">
              <a:alpha val="19000"/>
            </a:srgbClr>
          </a:solidFill>
          <a:ln w="38100" cmpd="dbl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Oval 64"/>
          <p:cNvSpPr>
            <a:spLocks noChangeArrowheads="1"/>
          </p:cNvSpPr>
          <p:nvPr/>
        </p:nvSpPr>
        <p:spPr bwMode="auto">
          <a:xfrm>
            <a:off x="6803182" y="4967337"/>
            <a:ext cx="431800" cy="360363"/>
          </a:xfrm>
          <a:prstGeom prst="ellipse">
            <a:avLst/>
          </a:prstGeom>
          <a:solidFill>
            <a:srgbClr val="4299A0">
              <a:alpha val="19000"/>
            </a:srgbClr>
          </a:solidFill>
          <a:ln w="38100" cmpd="dbl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Text Box 23"/>
          <p:cNvSpPr txBox="1">
            <a:spLocks noChangeArrowheads="1"/>
          </p:cNvSpPr>
          <p:nvPr/>
        </p:nvSpPr>
        <p:spPr bwMode="auto">
          <a:xfrm>
            <a:off x="899592" y="5301208"/>
            <a:ext cx="7127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3)  </a:t>
            </a:r>
            <a:r>
              <a:rPr lang="ru-RU" sz="2000" dirty="0"/>
              <a:t>Определим знак многочлена на каждом интервале</a:t>
            </a:r>
            <a:r>
              <a:rPr lang="en-US" sz="2000" dirty="0"/>
              <a:t>.</a:t>
            </a:r>
            <a:r>
              <a:rPr lang="ru-RU" sz="2000" dirty="0"/>
              <a:t> </a:t>
            </a:r>
          </a:p>
        </p:txBody>
      </p:sp>
      <p:sp>
        <p:nvSpPr>
          <p:cNvPr id="66" name="Text Box 34"/>
          <p:cNvSpPr txBox="1">
            <a:spLocks noChangeArrowheads="1"/>
          </p:cNvSpPr>
          <p:nvPr/>
        </p:nvSpPr>
        <p:spPr bwMode="auto">
          <a:xfrm>
            <a:off x="899592" y="5733256"/>
            <a:ext cx="2808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4) </a:t>
            </a:r>
            <a:r>
              <a:rPr lang="ru-RU" sz="2000" dirty="0"/>
              <a:t>Запишем ответ:</a:t>
            </a:r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3059832" y="5661248"/>
          <a:ext cx="4173537" cy="476250"/>
        </p:xfrm>
        <a:graphic>
          <a:graphicData uri="http://schemas.openxmlformats.org/presentationml/2006/ole">
            <p:oleObj spid="_x0000_s4105" name="Equation" r:id="rId6" imgW="2336800" imgH="266700" progId="">
              <p:embed/>
            </p:oleObj>
          </a:graphicData>
        </a:graphic>
      </p:graphicFrame>
      <p:sp>
        <p:nvSpPr>
          <p:cNvPr id="68" name="Text Box 35"/>
          <p:cNvSpPr txBox="1">
            <a:spLocks noChangeArrowheads="1"/>
          </p:cNvSpPr>
          <p:nvPr/>
        </p:nvSpPr>
        <p:spPr bwMode="auto">
          <a:xfrm>
            <a:off x="899592" y="6237312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5) Рассмотрим смену знаков в корнях различной кратности.</a:t>
            </a:r>
            <a:r>
              <a:rPr lang="ru-RU" sz="2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 animBg="1"/>
      <p:bldP spid="52" grpId="0" animBg="1"/>
      <p:bldP spid="54" grpId="0"/>
      <p:bldP spid="55" grpId="0"/>
      <p:bldP spid="56" grpId="0"/>
      <p:bldP spid="57" grpId="0"/>
      <p:bldP spid="58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8" grpId="0"/>
      <p:bldP spid="6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Решите неравенство</a:t>
            </a:r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2286000" y="1846263"/>
          <a:ext cx="5300663" cy="573087"/>
        </p:xfrm>
        <a:graphic>
          <a:graphicData uri="http://schemas.openxmlformats.org/presentationml/2006/ole">
            <p:oleObj spid="_x0000_s5124" name="Equation" r:id="rId3" imgW="2819400" imgH="304800" progId="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2286000" y="3382963"/>
          <a:ext cx="5092700" cy="573087"/>
        </p:xfrm>
        <a:graphic>
          <a:graphicData uri="http://schemas.openxmlformats.org/presentationml/2006/ole">
            <p:oleObj spid="_x0000_s5125" name="Equation" r:id="rId4" imgW="2717800" imgH="304800" progId="">
              <p:embed/>
            </p:oleObj>
          </a:graphicData>
        </a:graphic>
      </p:graphicFrame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195513" y="1341438"/>
            <a:ext cx="1506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1 вариант: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195513" y="2868613"/>
            <a:ext cx="1506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/>
              <a:t>2 вариант: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348038" y="4292600"/>
            <a:ext cx="5614987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Сделайте выводы о смене знака на интервалах, в зависимости от степени кратности корня.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  <p:sp>
        <p:nvSpPr>
          <p:cNvPr id="4" name="Text Box 32"/>
          <p:cNvSpPr txBox="1">
            <a:spLocks noChangeArrowheads="1"/>
          </p:cNvSpPr>
          <p:nvPr/>
        </p:nvSpPr>
        <p:spPr bwMode="auto">
          <a:xfrm>
            <a:off x="1187450" y="692150"/>
            <a:ext cx="8027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Обобщая ваши наблюдения, делаем выводы:</a:t>
            </a:r>
          </a:p>
        </p:txBody>
      </p:sp>
      <p:sp>
        <p:nvSpPr>
          <p:cNvPr id="5" name="Rectangle 33"/>
          <p:cNvSpPr>
            <a:spLocks noGrp="1" noChangeArrowheads="1"/>
          </p:cNvSpPr>
          <p:nvPr>
            <p:ph idx="1"/>
          </p:nvPr>
        </p:nvSpPr>
        <p:spPr bwMode="auto">
          <a:xfrm>
            <a:off x="1259632" y="1600200"/>
            <a:ext cx="74271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0000"/>
              </a:lnSpc>
              <a:buFont typeface="+mj-lt"/>
              <a:buAutoNum type="arabicPeriod"/>
            </a:pPr>
            <a:r>
              <a:rPr lang="ru-RU" sz="2000" dirty="0"/>
              <a:t>Для решения неравенства важно знать, является ли</a:t>
            </a:r>
            <a:r>
              <a:rPr lang="ru-RU" sz="2000" i="1" dirty="0"/>
              <a:t> </a:t>
            </a:r>
            <a:r>
              <a:rPr lang="en-US" sz="2000" b="1" i="1" dirty="0">
                <a:latin typeface="Times New Roman" pitchFamily="18" charset="0"/>
              </a:rPr>
              <a:t>k</a:t>
            </a:r>
            <a:r>
              <a:rPr lang="ru-RU" sz="2000" dirty="0"/>
              <a:t> четным или нечетным числом.</a:t>
            </a:r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1187624" y="2492896"/>
            <a:ext cx="7560840" cy="75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0000"/>
              </a:lnSpc>
            </a:pPr>
            <a:r>
              <a:rPr lang="ru-RU" sz="2000" dirty="0" smtClean="0"/>
              <a:t>   2.  При </a:t>
            </a:r>
            <a:r>
              <a:rPr lang="ru-RU" sz="2000" b="1" u="sng" dirty="0"/>
              <a:t>четном </a:t>
            </a:r>
            <a:r>
              <a:rPr lang="en-US" sz="2000" b="1" i="1" u="sng" dirty="0">
                <a:latin typeface="Times New Roman" pitchFamily="18" charset="0"/>
              </a:rPr>
              <a:t>k</a:t>
            </a:r>
            <a:r>
              <a:rPr lang="ru-RU" sz="2000" dirty="0"/>
              <a:t> многочлен справа и слева от  х</a:t>
            </a:r>
            <a:r>
              <a:rPr lang="ru-RU" sz="2000" baseline="-25000" dirty="0"/>
              <a:t>0</a:t>
            </a:r>
            <a:r>
              <a:rPr lang="ru-RU" sz="2000" dirty="0"/>
              <a:t> имеет один и тот же знак </a:t>
            </a:r>
            <a:r>
              <a:rPr lang="ru-RU" sz="2000" dirty="0" smtClean="0"/>
              <a:t> (</a:t>
            </a:r>
            <a:r>
              <a:rPr lang="ru-RU" sz="2000" b="1" dirty="0"/>
              <a:t>знак многочлена не меняется</a:t>
            </a:r>
            <a:r>
              <a:rPr lang="ru-RU" sz="2000" dirty="0"/>
              <a:t>).</a:t>
            </a:r>
          </a:p>
        </p:txBody>
      </p:sp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1043608" y="3356992"/>
            <a:ext cx="7632848" cy="75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630238" lvl="1" indent="-360363">
              <a:lnSpc>
                <a:spcPct val="110000"/>
              </a:lnSpc>
            </a:pPr>
            <a:r>
              <a:rPr lang="ru-RU" sz="2000" dirty="0" smtClean="0"/>
              <a:t>3.    При </a:t>
            </a:r>
            <a:r>
              <a:rPr lang="ru-RU" sz="2000" b="1" u="sng" dirty="0"/>
              <a:t>нечетном </a:t>
            </a:r>
            <a:r>
              <a:rPr lang="en-US" sz="2000" b="1" i="1" u="sng" dirty="0">
                <a:latin typeface="Times New Roman" pitchFamily="18" charset="0"/>
              </a:rPr>
              <a:t>k</a:t>
            </a:r>
            <a:r>
              <a:rPr lang="en-US" sz="2000" i="1" dirty="0"/>
              <a:t> </a:t>
            </a:r>
            <a:r>
              <a:rPr lang="ru-RU" sz="2000" dirty="0"/>
              <a:t>многочлен справа и слева от  х</a:t>
            </a:r>
            <a:r>
              <a:rPr lang="ru-RU" sz="2000" baseline="-25000" dirty="0"/>
              <a:t>0</a:t>
            </a:r>
            <a:r>
              <a:rPr lang="ru-RU" sz="2000" dirty="0"/>
              <a:t> имеет </a:t>
            </a:r>
            <a:r>
              <a:rPr lang="ru-RU" sz="2000" dirty="0" smtClean="0"/>
              <a:t>    противоположные </a:t>
            </a:r>
            <a:r>
              <a:rPr lang="ru-RU" sz="2000" dirty="0"/>
              <a:t>знаки </a:t>
            </a:r>
            <a:r>
              <a:rPr lang="ru-RU" sz="2000" dirty="0" smtClean="0"/>
              <a:t>(</a:t>
            </a:r>
            <a:r>
              <a:rPr lang="ru-RU" sz="2000" b="1" dirty="0"/>
              <a:t>знак многочлена изменяется</a:t>
            </a:r>
            <a:r>
              <a:rPr lang="ru-RU" sz="2000" dirty="0"/>
              <a:t>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453</Words>
  <Application>Microsoft Office PowerPoint</Application>
  <PresentationFormat>Экран (4:3)</PresentationFormat>
  <Paragraphs>106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Equation</vt:lpstr>
      <vt:lpstr>Слайд 1</vt:lpstr>
      <vt:lpstr>План применения метода интервалов</vt:lpstr>
      <vt:lpstr>Самостоятельная работа</vt:lpstr>
      <vt:lpstr>Проверь своё решение</vt:lpstr>
      <vt:lpstr>Проверь своё решение</vt:lpstr>
      <vt:lpstr>Оценка самостоятельной работы</vt:lpstr>
      <vt:lpstr>Решим неравенство</vt:lpstr>
      <vt:lpstr>Решите неравенство</vt:lpstr>
      <vt:lpstr>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13</cp:revision>
  <dcterms:created xsi:type="dcterms:W3CDTF">2014-07-09T08:50:25Z</dcterms:created>
  <dcterms:modified xsi:type="dcterms:W3CDTF">2020-12-15T06:56:41Z</dcterms:modified>
</cp:coreProperties>
</file>